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3" r:id="rId4"/>
    <p:sldId id="264" r:id="rId5"/>
    <p:sldId id="265" r:id="rId6"/>
    <p:sldId id="276" r:id="rId7"/>
    <p:sldId id="269" r:id="rId8"/>
    <p:sldId id="277" r:id="rId9"/>
    <p:sldId id="270" r:id="rId10"/>
    <p:sldId id="278" r:id="rId11"/>
    <p:sldId id="271" r:id="rId12"/>
    <p:sldId id="273" r:id="rId13"/>
    <p:sldId id="279" r:id="rId14"/>
    <p:sldId id="272" r:id="rId15"/>
    <p:sldId id="274" r:id="rId16"/>
    <p:sldId id="275" r:id="rId17"/>
  </p:sldIdLst>
  <p:sldSz cx="12192000" cy="6858000"/>
  <p:notesSz cx="6888163" cy="100203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11C"/>
    <a:srgbClr val="0078C2"/>
    <a:srgbClr val="0177C1"/>
    <a:srgbClr val="F37022"/>
    <a:srgbClr val="1CADE4"/>
    <a:srgbClr val="29ABE2"/>
    <a:srgbClr val="9F85A2"/>
    <a:srgbClr val="9A9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9" autoAdjust="0"/>
    <p:restoredTop sz="94637" autoAdjust="0"/>
  </p:normalViewPr>
  <p:slideViewPr>
    <p:cSldViewPr snapToGrid="0">
      <p:cViewPr varScale="1">
        <p:scale>
          <a:sx n="84" d="100"/>
          <a:sy n="84" d="100"/>
        </p:scale>
        <p:origin x="773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 rtl="0"/>
            <a:fld id="{B696E980-B003-40ED-9289-4910308F329F}" type="datetime1">
              <a:rPr lang="cs-CZ" smtClean="0"/>
              <a:t>09.12.2022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 rtl="0"/>
            <a:fld id="{B830D564-9794-4291-9000-5679DE6B53C0}" type="datetime1">
              <a:rPr lang="cs-CZ" smtClean="0"/>
              <a:t>09.12.2022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70FB7998-E8AB-4513-9332-9D87C3BD4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2" y="914400"/>
            <a:ext cx="4913522" cy="2046367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0078C2"/>
                </a:solidFill>
              </a:defRPr>
            </a:lvl1pPr>
          </a:lstStyle>
          <a:p>
            <a:pPr rtl="0"/>
            <a:r>
              <a:rPr lang="cs-CZ">
                <a:solidFill>
                  <a:schemeClr val="tx1"/>
                </a:solidFill>
              </a:rPr>
              <a:t>Kliknutím lze upravit styl.</a:t>
            </a:r>
            <a:endParaRPr lang="cs" dirty="0">
              <a:solidFill>
                <a:schemeClr val="tx1"/>
              </a:solidFill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74664F69-0DFA-484E-BD8A-86A6B716BCE6}"/>
              </a:ext>
            </a:extLst>
          </p:cNvPr>
          <p:cNvSpPr/>
          <p:nvPr userDrawn="1"/>
        </p:nvSpPr>
        <p:spPr>
          <a:xfrm>
            <a:off x="581192" y="450643"/>
            <a:ext cx="5380149" cy="91435"/>
          </a:xfrm>
          <a:prstGeom prst="rect">
            <a:avLst/>
          </a:prstGeom>
          <a:solidFill>
            <a:srgbClr val="0177C1"/>
          </a:solidFill>
          <a:ln>
            <a:solidFill>
              <a:srgbClr val="0177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E3AE6060-2A8E-44C8-9CBF-2B9844B1111B}"/>
              </a:ext>
            </a:extLst>
          </p:cNvPr>
          <p:cNvSpPr/>
          <p:nvPr userDrawn="1"/>
        </p:nvSpPr>
        <p:spPr>
          <a:xfrm>
            <a:off x="6230660" y="456499"/>
            <a:ext cx="5380147" cy="91437"/>
          </a:xfrm>
          <a:prstGeom prst="rect">
            <a:avLst/>
          </a:prstGeom>
          <a:solidFill>
            <a:srgbClr val="F37022"/>
          </a:solidFill>
          <a:ln>
            <a:solidFill>
              <a:srgbClr val="F37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588EE3F4-568E-49F8-9675-C2822CAC3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85" y="6408738"/>
            <a:ext cx="1013122" cy="395473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C30F3DE4-729D-4A97-9E7D-E8B3D013F4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73" y="1081100"/>
            <a:ext cx="5098920" cy="46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8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36358" y="1179829"/>
            <a:ext cx="3697015" cy="4658216"/>
          </a:xfrm>
        </p:spPr>
        <p:txBody>
          <a:bodyPr rtlCol="0" anchor="ctr">
            <a:normAutofit/>
          </a:bodyPr>
          <a:lstStyle>
            <a:lvl1pPr marL="306000" indent="-306000">
              <a:buFontTx/>
              <a:buBlip>
                <a:blip r:embed="rId2"/>
              </a:buBlip>
              <a:defRPr sz="2000">
                <a:solidFill>
                  <a:schemeClr val="tx1"/>
                </a:solidFill>
              </a:defRPr>
            </a:lvl1pPr>
            <a:lvl2pPr marL="630000" indent="-306000">
              <a:buFontTx/>
              <a:buBlip>
                <a:blip r:embed="rId3"/>
              </a:buBlip>
              <a:defRPr sz="1800">
                <a:solidFill>
                  <a:schemeClr val="tx1"/>
                </a:solidFill>
              </a:defRPr>
            </a:lvl2pPr>
            <a:lvl3pPr marL="900000" indent="-270000">
              <a:buFontTx/>
              <a:buBlip>
                <a:blip r:embed="rId4"/>
              </a:buBlip>
              <a:defRPr sz="1600">
                <a:solidFill>
                  <a:schemeClr val="tx1"/>
                </a:solidFill>
              </a:defRPr>
            </a:lvl3pPr>
            <a:lvl4pPr marL="1242000" indent="-234000">
              <a:buFontTx/>
              <a:buBlip>
                <a:blip r:embed="rId5"/>
              </a:buBlip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6E2FEED6-DB62-485C-9718-E5D11F12D428}" type="datetime1">
              <a:rPr lang="cs-CZ" smtClean="0"/>
              <a:t>09.12.2022</a:t>
            </a:fld>
            <a:endParaRPr lang="en-US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8089CB3-072E-4632-B38C-44500F5AB6EB}"/>
              </a:ext>
            </a:extLst>
          </p:cNvPr>
          <p:cNvSpPr/>
          <p:nvPr userDrawn="1"/>
        </p:nvSpPr>
        <p:spPr>
          <a:xfrm>
            <a:off x="446533" y="456500"/>
            <a:ext cx="3698300" cy="914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AC8A662-C1A7-4640-A660-0BB809C3D891}"/>
              </a:ext>
            </a:extLst>
          </p:cNvPr>
          <p:cNvSpPr/>
          <p:nvPr userDrawn="1"/>
        </p:nvSpPr>
        <p:spPr>
          <a:xfrm>
            <a:off x="4242088" y="456499"/>
            <a:ext cx="3698299" cy="91439"/>
          </a:xfrm>
          <a:prstGeom prst="rect">
            <a:avLst/>
          </a:prstGeom>
          <a:solidFill>
            <a:srgbClr val="29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E0156C0-E139-4E55-87C8-4BAB9E75BC15}"/>
              </a:ext>
            </a:extLst>
          </p:cNvPr>
          <p:cNvSpPr/>
          <p:nvPr userDrawn="1"/>
        </p:nvSpPr>
        <p:spPr>
          <a:xfrm>
            <a:off x="8037643" y="456498"/>
            <a:ext cx="3698300" cy="91439"/>
          </a:xfrm>
          <a:prstGeom prst="rect">
            <a:avLst/>
          </a:prstGeom>
          <a:solidFill>
            <a:srgbClr val="9A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87DEC97-F5B6-4ABE-AD06-E5663BBA09D1}"/>
              </a:ext>
            </a:extLst>
          </p:cNvPr>
          <p:cNvSpPr>
            <a:spLocks noChangeAspect="1"/>
          </p:cNvSpPr>
          <p:nvPr userDrawn="1"/>
        </p:nvSpPr>
        <p:spPr>
          <a:xfrm>
            <a:off x="4242088" y="601200"/>
            <a:ext cx="3697016" cy="5815475"/>
          </a:xfrm>
          <a:prstGeom prst="rect">
            <a:avLst/>
          </a:prstGeom>
          <a:solidFill>
            <a:srgbClr val="29AB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Zástupný symbol pro text 3">
            <a:extLst>
              <a:ext uri="{FF2B5EF4-FFF2-40B4-BE49-F238E27FC236}">
                <a16:creationId xmlns:a16="http://schemas.microsoft.com/office/drawing/2014/main" id="{18CE7521-82FC-42CB-BDB6-72599F4B25D0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562128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08EDC265-3A29-416A-BFC6-9BDD9CB6ADF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6533" y="1179829"/>
            <a:ext cx="3697015" cy="4658216"/>
          </a:xfrm>
        </p:spPr>
        <p:txBody>
          <a:bodyPr rtlCol="0" anchor="ctr">
            <a:normAutofit/>
          </a:bodyPr>
          <a:lstStyle>
            <a:lvl1pPr marL="306000" indent="-306000">
              <a:buFontTx/>
              <a:buBlip>
                <a:blip r:embed="rId2"/>
              </a:buBlip>
              <a:defRPr sz="2000">
                <a:solidFill>
                  <a:schemeClr val="tx1"/>
                </a:solidFill>
              </a:defRPr>
            </a:lvl1pPr>
            <a:lvl2pPr marL="630000" indent="-306000">
              <a:buFontTx/>
              <a:buBlip>
                <a:blip r:embed="rId3"/>
              </a:buBlip>
              <a:defRPr sz="1800">
                <a:solidFill>
                  <a:schemeClr val="tx1"/>
                </a:solidFill>
              </a:defRPr>
            </a:lvl2pPr>
            <a:lvl3pPr marL="900000" indent="-270000">
              <a:buFontTx/>
              <a:buBlip>
                <a:blip r:embed="rId4"/>
              </a:buBlip>
              <a:defRPr sz="1600">
                <a:solidFill>
                  <a:schemeClr val="tx1"/>
                </a:solidFill>
              </a:defRPr>
            </a:lvl3pPr>
            <a:lvl4pPr marL="1242000" indent="-234000">
              <a:buFontTx/>
              <a:buBlip>
                <a:blip r:embed="rId5"/>
              </a:buBlip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791F511-5581-48CC-A425-806C9B53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128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Zástupný symbol pro číslo snímku 9">
            <a:extLst>
              <a:ext uri="{FF2B5EF4-FFF2-40B4-BE49-F238E27FC236}">
                <a16:creationId xmlns:a16="http://schemas.microsoft.com/office/drawing/2014/main" id="{6B265059-CFB0-4AAE-9F62-BCC6E62A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51710" y="6429774"/>
            <a:ext cx="1052510" cy="365125"/>
          </a:xfrm>
        </p:spPr>
        <p:txBody>
          <a:bodyPr rtlCol="0"/>
          <a:lstStyle>
            <a:lvl1pPr algn="ctr">
              <a:defRPr/>
            </a:lvl1pPr>
          </a:lstStyle>
          <a:p>
            <a:pPr algn="ctr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2F0E2F82-B9DA-45D2-83DC-1C49BB067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9" t="35618" r="17812" b="35555"/>
          <a:stretch/>
        </p:blipFill>
        <p:spPr>
          <a:xfrm>
            <a:off x="11512676" y="6505736"/>
            <a:ext cx="446533" cy="2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6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7857" y="1179829"/>
            <a:ext cx="6650991" cy="4658216"/>
          </a:xfrm>
        </p:spPr>
        <p:txBody>
          <a:bodyPr rtlCol="0" anchor="ctr">
            <a:normAutofit/>
          </a:bodyPr>
          <a:lstStyle>
            <a:lvl1pPr marL="306000" indent="-306000">
              <a:buFontTx/>
              <a:buBlip>
                <a:blip r:embed="rId2"/>
              </a:buBlip>
              <a:defRPr sz="2000">
                <a:solidFill>
                  <a:schemeClr val="tx1"/>
                </a:solidFill>
              </a:defRPr>
            </a:lvl1pPr>
            <a:lvl2pPr marL="630000" indent="-306000">
              <a:buFontTx/>
              <a:buBlip>
                <a:blip r:embed="rId3"/>
              </a:buBlip>
              <a:defRPr sz="1800">
                <a:solidFill>
                  <a:schemeClr val="tx1"/>
                </a:solidFill>
              </a:defRPr>
            </a:lvl2pPr>
            <a:lvl3pPr marL="900000" indent="-270000">
              <a:buFontTx/>
              <a:buBlip>
                <a:blip r:embed="rId4"/>
              </a:buBlip>
              <a:defRPr sz="1600">
                <a:solidFill>
                  <a:schemeClr val="tx1"/>
                </a:solidFill>
              </a:defRPr>
            </a:lvl3pPr>
            <a:lvl4pPr marL="1242000" indent="-234000">
              <a:buFontTx/>
              <a:buBlip>
                <a:blip r:embed="rId5"/>
              </a:buBlip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3A4A4B46-14F4-4F03-A522-50A2DBA40567}" type="datetime1">
              <a:rPr lang="cs-CZ" smtClean="0"/>
              <a:t>09.12.2022</a:t>
            </a:fld>
            <a:endParaRPr lang="en-US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8089CB3-072E-4632-B38C-44500F5AB6EB}"/>
              </a:ext>
            </a:extLst>
          </p:cNvPr>
          <p:cNvSpPr/>
          <p:nvPr userDrawn="1"/>
        </p:nvSpPr>
        <p:spPr>
          <a:xfrm>
            <a:off x="446533" y="456500"/>
            <a:ext cx="3698300" cy="914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AC8A662-C1A7-4640-A660-0BB809C3D891}"/>
              </a:ext>
            </a:extLst>
          </p:cNvPr>
          <p:cNvSpPr/>
          <p:nvPr userDrawn="1"/>
        </p:nvSpPr>
        <p:spPr>
          <a:xfrm>
            <a:off x="4242088" y="456499"/>
            <a:ext cx="3698299" cy="91439"/>
          </a:xfrm>
          <a:prstGeom prst="rect">
            <a:avLst/>
          </a:prstGeom>
          <a:solidFill>
            <a:srgbClr val="29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E0156C0-E139-4E55-87C8-4BAB9E75BC15}"/>
              </a:ext>
            </a:extLst>
          </p:cNvPr>
          <p:cNvSpPr/>
          <p:nvPr userDrawn="1"/>
        </p:nvSpPr>
        <p:spPr>
          <a:xfrm>
            <a:off x="8037643" y="456498"/>
            <a:ext cx="3698300" cy="91439"/>
          </a:xfrm>
          <a:prstGeom prst="rect">
            <a:avLst/>
          </a:prstGeom>
          <a:solidFill>
            <a:srgbClr val="9A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8EC72EE-881D-4597-AD72-469B3385722E}"/>
              </a:ext>
            </a:extLst>
          </p:cNvPr>
          <p:cNvSpPr>
            <a:spLocks noChangeAspect="1"/>
          </p:cNvSpPr>
          <p:nvPr userDrawn="1"/>
        </p:nvSpPr>
        <p:spPr>
          <a:xfrm>
            <a:off x="8037643" y="601199"/>
            <a:ext cx="3697016" cy="5815475"/>
          </a:xfrm>
          <a:prstGeom prst="rect">
            <a:avLst/>
          </a:prstGeom>
          <a:solidFill>
            <a:srgbClr val="9A9A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Zástupný symbol pro text 3">
            <a:extLst>
              <a:ext uri="{FF2B5EF4-FFF2-40B4-BE49-F238E27FC236}">
                <a16:creationId xmlns:a16="http://schemas.microsoft.com/office/drawing/2014/main" id="{FB31ADC1-22D5-4D74-A3BB-CB9C5F774C3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62272" y="2836653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6EF4C327-55BE-4CBC-8CB7-34731E6D6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272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Zástupný symbol pro číslo snímku 9">
            <a:extLst>
              <a:ext uri="{FF2B5EF4-FFF2-40B4-BE49-F238E27FC236}">
                <a16:creationId xmlns:a16="http://schemas.microsoft.com/office/drawing/2014/main" id="{2BD50B40-4CA9-46AD-83E7-6A189D654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51710" y="6429774"/>
            <a:ext cx="1052510" cy="365125"/>
          </a:xfrm>
        </p:spPr>
        <p:txBody>
          <a:bodyPr rtlCol="0"/>
          <a:lstStyle>
            <a:lvl1pPr algn="ctr">
              <a:defRPr/>
            </a:lvl1pPr>
          </a:lstStyle>
          <a:p>
            <a:pPr algn="ctr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3C6A3B7D-1042-40F4-837D-CFE1272DE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9" t="35618" r="17812" b="35555"/>
          <a:stretch/>
        </p:blipFill>
        <p:spPr>
          <a:xfrm>
            <a:off x="11512676" y="6505736"/>
            <a:ext cx="446533" cy="2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28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19F5AE95-3B59-4736-B851-1399EC98E349}" type="datetime1">
              <a:rPr lang="cs-CZ" smtClean="0"/>
              <a:t>09.12.2022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81192" y="6423915"/>
            <a:ext cx="2007461" cy="365124"/>
          </a:xfrm>
          <a:prstGeom prst="rect">
            <a:avLst/>
          </a:prstGeo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E70992B-4352-4358-8613-B7C3EE42E868}"/>
              </a:ext>
            </a:extLst>
          </p:cNvPr>
          <p:cNvSpPr/>
          <p:nvPr userDrawn="1"/>
        </p:nvSpPr>
        <p:spPr>
          <a:xfrm>
            <a:off x="446533" y="456500"/>
            <a:ext cx="3698300" cy="914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2BE4659-D288-433B-9225-032A638B41DC}"/>
              </a:ext>
            </a:extLst>
          </p:cNvPr>
          <p:cNvSpPr/>
          <p:nvPr userDrawn="1"/>
        </p:nvSpPr>
        <p:spPr>
          <a:xfrm>
            <a:off x="4242088" y="456499"/>
            <a:ext cx="3698299" cy="91439"/>
          </a:xfrm>
          <a:prstGeom prst="rect">
            <a:avLst/>
          </a:prstGeom>
          <a:solidFill>
            <a:srgbClr val="29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259581FB-A4C3-4CFF-85C9-E41CB940F67B}"/>
              </a:ext>
            </a:extLst>
          </p:cNvPr>
          <p:cNvSpPr/>
          <p:nvPr userDrawn="1"/>
        </p:nvSpPr>
        <p:spPr>
          <a:xfrm>
            <a:off x="8037643" y="456498"/>
            <a:ext cx="3698300" cy="91439"/>
          </a:xfrm>
          <a:prstGeom prst="rect">
            <a:avLst/>
          </a:prstGeom>
          <a:solidFill>
            <a:srgbClr val="9A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číslo snímku 9">
            <a:extLst>
              <a:ext uri="{FF2B5EF4-FFF2-40B4-BE49-F238E27FC236}">
                <a16:creationId xmlns:a16="http://schemas.microsoft.com/office/drawing/2014/main" id="{D0C15769-6C8A-4E9C-A6BD-EAAB8A25A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51710" y="6429774"/>
            <a:ext cx="1052510" cy="365125"/>
          </a:xfrm>
        </p:spPr>
        <p:txBody>
          <a:bodyPr rtlCol="0"/>
          <a:lstStyle>
            <a:lvl1pPr algn="ctr">
              <a:defRPr/>
            </a:lvl1pPr>
          </a:lstStyle>
          <a:p>
            <a:pPr algn="ctr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D6A31EC-22A4-4EEA-B9AF-9771895A6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9" t="35618" r="17812" b="35555"/>
          <a:stretch/>
        </p:blipFill>
        <p:spPr>
          <a:xfrm>
            <a:off x="11512676" y="6505736"/>
            <a:ext cx="446533" cy="2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3C1A07AB-1F38-4D68-A574-9D4925E32197}" type="datetime1">
              <a:rPr lang="cs-CZ" smtClean="0"/>
              <a:t>09.12.2022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81192" y="6423915"/>
            <a:ext cx="2007461" cy="365124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130F7AD-3D0B-4EBD-BF7F-634B14598BA3}"/>
              </a:ext>
            </a:extLst>
          </p:cNvPr>
          <p:cNvSpPr/>
          <p:nvPr userDrawn="1"/>
        </p:nvSpPr>
        <p:spPr>
          <a:xfrm>
            <a:off x="446533" y="456500"/>
            <a:ext cx="3698300" cy="914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EA8388D-B7C0-405C-81D7-F1BE1537C57C}"/>
              </a:ext>
            </a:extLst>
          </p:cNvPr>
          <p:cNvSpPr/>
          <p:nvPr userDrawn="1"/>
        </p:nvSpPr>
        <p:spPr>
          <a:xfrm>
            <a:off x="4242088" y="456499"/>
            <a:ext cx="3698299" cy="91439"/>
          </a:xfrm>
          <a:prstGeom prst="rect">
            <a:avLst/>
          </a:prstGeom>
          <a:solidFill>
            <a:srgbClr val="29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437E2C8-B001-49A9-8548-A5FB4845DD4B}"/>
              </a:ext>
            </a:extLst>
          </p:cNvPr>
          <p:cNvSpPr/>
          <p:nvPr userDrawn="1"/>
        </p:nvSpPr>
        <p:spPr>
          <a:xfrm>
            <a:off x="8037643" y="456498"/>
            <a:ext cx="3698300" cy="91439"/>
          </a:xfrm>
          <a:prstGeom prst="rect">
            <a:avLst/>
          </a:prstGeom>
          <a:solidFill>
            <a:srgbClr val="9A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9">
            <a:extLst>
              <a:ext uri="{FF2B5EF4-FFF2-40B4-BE49-F238E27FC236}">
                <a16:creationId xmlns:a16="http://schemas.microsoft.com/office/drawing/2014/main" id="{0C60A770-5C71-4D15-9B78-2B7E18EF8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51710" y="6429774"/>
            <a:ext cx="1052510" cy="365125"/>
          </a:xfrm>
        </p:spPr>
        <p:txBody>
          <a:bodyPr rtlCol="0"/>
          <a:lstStyle>
            <a:lvl1pPr algn="ctr">
              <a:defRPr/>
            </a:lvl1pPr>
          </a:lstStyle>
          <a:p>
            <a:pPr algn="ctr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A4CA101-08A5-4AF6-844C-6718AFB3B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9" t="35618" r="17812" b="35555"/>
          <a:stretch/>
        </p:blipFill>
        <p:spPr>
          <a:xfrm>
            <a:off x="11512676" y="6505736"/>
            <a:ext cx="446533" cy="2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9A9A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D34A4593-60BF-4AB0-8429-371BCDA482F6}" type="datetime1">
              <a:rPr lang="cs-CZ" smtClean="0"/>
              <a:t>09.12.2022</a:t>
            </a:fld>
            <a:endParaRPr lang="en-US" dirty="0"/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5"/>
            <a:ext cx="2007461" cy="365124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FAFAFCD-8677-488D-ACFB-A34410F516C9}"/>
              </a:ext>
            </a:extLst>
          </p:cNvPr>
          <p:cNvSpPr/>
          <p:nvPr userDrawn="1"/>
        </p:nvSpPr>
        <p:spPr>
          <a:xfrm>
            <a:off x="446533" y="456500"/>
            <a:ext cx="3698300" cy="914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C26B75B-8878-4F32-BCD3-057E08F7E76B}"/>
              </a:ext>
            </a:extLst>
          </p:cNvPr>
          <p:cNvSpPr/>
          <p:nvPr userDrawn="1"/>
        </p:nvSpPr>
        <p:spPr>
          <a:xfrm>
            <a:off x="4242088" y="456499"/>
            <a:ext cx="3698299" cy="91439"/>
          </a:xfrm>
          <a:prstGeom prst="rect">
            <a:avLst/>
          </a:prstGeom>
          <a:solidFill>
            <a:srgbClr val="29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A4EF827-66F4-4149-9361-D05995D11A64}"/>
              </a:ext>
            </a:extLst>
          </p:cNvPr>
          <p:cNvSpPr/>
          <p:nvPr userDrawn="1"/>
        </p:nvSpPr>
        <p:spPr>
          <a:xfrm>
            <a:off x="8037643" y="456498"/>
            <a:ext cx="3698300" cy="91439"/>
          </a:xfrm>
          <a:prstGeom prst="rect">
            <a:avLst/>
          </a:prstGeom>
          <a:solidFill>
            <a:srgbClr val="9A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číslo snímku 9">
            <a:extLst>
              <a:ext uri="{FF2B5EF4-FFF2-40B4-BE49-F238E27FC236}">
                <a16:creationId xmlns:a16="http://schemas.microsoft.com/office/drawing/2014/main" id="{7F780DA5-CB09-4147-99A4-013F6D27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51710" y="6429774"/>
            <a:ext cx="1052510" cy="365125"/>
          </a:xfrm>
        </p:spPr>
        <p:txBody>
          <a:bodyPr rtlCol="0"/>
          <a:lstStyle>
            <a:lvl1pPr algn="ctr">
              <a:defRPr/>
            </a:lvl1pPr>
          </a:lstStyle>
          <a:p>
            <a:pPr algn="ctr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F9516C2-E9B4-417D-B215-C96E39A5D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9" t="35618" r="17812" b="35555"/>
          <a:stretch/>
        </p:blipFill>
        <p:spPr>
          <a:xfrm>
            <a:off x="11512676" y="6505736"/>
            <a:ext cx="446533" cy="2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3D173426-F2B6-4BB7-8C06-9FA725C59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305" y="1020431"/>
            <a:ext cx="5135638" cy="1475013"/>
          </a:xfrm>
        </p:spPr>
        <p:txBody>
          <a:bodyPr rtlCol="0">
            <a:normAutofit/>
          </a:bodyPr>
          <a:lstStyle>
            <a:lvl1pPr>
              <a:defRPr sz="3600">
                <a:solidFill>
                  <a:srgbClr val="0078C2"/>
                </a:solidFill>
              </a:defRPr>
            </a:lvl1pPr>
          </a:lstStyle>
          <a:p>
            <a:pPr rtl="0"/>
            <a:r>
              <a:rPr lang="cs-CZ">
                <a:solidFill>
                  <a:schemeClr val="tx1"/>
                </a:solidFill>
              </a:rPr>
              <a:t>Kliknutím lze upravit styl.</a:t>
            </a:r>
            <a:endParaRPr lang="cs" dirty="0">
              <a:solidFill>
                <a:schemeClr val="tx1"/>
              </a:solidFill>
            </a:endParaRPr>
          </a:p>
        </p:txBody>
      </p:sp>
      <p:sp>
        <p:nvSpPr>
          <p:cNvPr id="17" name="Podnadpis 2">
            <a:extLst>
              <a:ext uri="{FF2B5EF4-FFF2-40B4-BE49-F238E27FC236}">
                <a16:creationId xmlns:a16="http://schemas.microsoft.com/office/drawing/2014/main" id="{4EA0D329-E77E-48CD-BCFB-98FB58E36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7290" y="3654775"/>
            <a:ext cx="5038653" cy="1898127"/>
          </a:xfrm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rgbClr val="29ABE2"/>
                </a:solidFill>
              </a:defRPr>
            </a:lvl1pPr>
          </a:lstStyle>
          <a:p>
            <a:pPr rtl="0"/>
            <a:r>
              <a:rPr lang="cs-CZ" cap="none">
                <a:solidFill>
                  <a:srgbClr val="29ABE2"/>
                </a:solidFill>
              </a:rPr>
              <a:t>Kliknutím můžete upravit styl předlohy.</a:t>
            </a:r>
            <a:endParaRPr lang="cs" cap="none" dirty="0">
              <a:solidFill>
                <a:srgbClr val="29ABE2"/>
              </a:solidFill>
            </a:endParaRPr>
          </a:p>
        </p:txBody>
      </p:sp>
      <p:sp>
        <p:nvSpPr>
          <p:cNvPr id="12" name="Zástupný symbol pro číslo snímku 5">
            <a:extLst>
              <a:ext uri="{FF2B5EF4-FFF2-40B4-BE49-F238E27FC236}">
                <a16:creationId xmlns:a16="http://schemas.microsoft.com/office/drawing/2014/main" id="{2371A587-9B2F-47B7-8539-182928450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69745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62C4C61-E320-4EDB-960B-0072E8EA14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85" y="6408738"/>
            <a:ext cx="1013122" cy="395473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DCFA2697-2A16-48DD-A705-BB2DBE1AABBB}"/>
              </a:ext>
            </a:extLst>
          </p:cNvPr>
          <p:cNvSpPr/>
          <p:nvPr userDrawn="1"/>
        </p:nvSpPr>
        <p:spPr>
          <a:xfrm>
            <a:off x="581192" y="450643"/>
            <a:ext cx="5380149" cy="91435"/>
          </a:xfrm>
          <a:prstGeom prst="rect">
            <a:avLst/>
          </a:prstGeom>
          <a:solidFill>
            <a:srgbClr val="0177C1"/>
          </a:solidFill>
          <a:ln>
            <a:solidFill>
              <a:srgbClr val="0177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83A83A86-4F74-4523-BFFA-ADD00FF8246B}"/>
              </a:ext>
            </a:extLst>
          </p:cNvPr>
          <p:cNvSpPr/>
          <p:nvPr userDrawn="1"/>
        </p:nvSpPr>
        <p:spPr>
          <a:xfrm>
            <a:off x="6230660" y="456499"/>
            <a:ext cx="5380147" cy="91437"/>
          </a:xfrm>
          <a:prstGeom prst="rect">
            <a:avLst/>
          </a:prstGeom>
          <a:solidFill>
            <a:srgbClr val="F37022"/>
          </a:solidFill>
          <a:ln>
            <a:solidFill>
              <a:srgbClr val="F37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10C8F0A-65CC-404E-B2D1-F308CBDD96C2}"/>
              </a:ext>
            </a:extLst>
          </p:cNvPr>
          <p:cNvSpPr txBox="1"/>
          <p:nvPr userDrawn="1"/>
        </p:nvSpPr>
        <p:spPr>
          <a:xfrm>
            <a:off x="581192" y="6486343"/>
            <a:ext cx="396669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cs-CZ" sz="1100" b="1" i="0" u="none" strike="noStrike" kern="1200" cap="all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Rozvoj C-ITS v Brněnské metropolitní oblasti 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6E24481-E2EF-4D0D-815D-2825EDED5A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3" y="963338"/>
            <a:ext cx="4975574" cy="45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4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446534" y="3085764"/>
            <a:ext cx="11298932" cy="33381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rgbClr val="0078C2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rgbClr val="F3711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6AABB14-6A1A-4B1F-9045-C043EA49D37A}"/>
              </a:ext>
            </a:extLst>
          </p:cNvPr>
          <p:cNvSpPr/>
          <p:nvPr userDrawn="1"/>
        </p:nvSpPr>
        <p:spPr>
          <a:xfrm>
            <a:off x="581192" y="450643"/>
            <a:ext cx="5380149" cy="91435"/>
          </a:xfrm>
          <a:prstGeom prst="rect">
            <a:avLst/>
          </a:prstGeom>
          <a:solidFill>
            <a:srgbClr val="0177C1"/>
          </a:solidFill>
          <a:ln>
            <a:solidFill>
              <a:srgbClr val="0177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A68DB7A-4283-4C03-8B07-E916ADD59ACB}"/>
              </a:ext>
            </a:extLst>
          </p:cNvPr>
          <p:cNvSpPr/>
          <p:nvPr userDrawn="1"/>
        </p:nvSpPr>
        <p:spPr>
          <a:xfrm>
            <a:off x="6230660" y="456499"/>
            <a:ext cx="5380147" cy="91437"/>
          </a:xfrm>
          <a:prstGeom prst="rect">
            <a:avLst/>
          </a:prstGeom>
          <a:solidFill>
            <a:srgbClr val="F37022"/>
          </a:solidFill>
          <a:ln>
            <a:solidFill>
              <a:srgbClr val="F37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číslo snímku 5">
            <a:extLst>
              <a:ext uri="{FF2B5EF4-FFF2-40B4-BE49-F238E27FC236}">
                <a16:creationId xmlns:a16="http://schemas.microsoft.com/office/drawing/2014/main" id="{DCC55ABD-1113-4A4B-9742-02091B444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69745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3FABAF8D-33B1-44B5-9BA6-88557BBB63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85" y="6408738"/>
            <a:ext cx="1013122" cy="395473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A9A1E627-1280-4680-9E31-3814B8400556}"/>
              </a:ext>
            </a:extLst>
          </p:cNvPr>
          <p:cNvSpPr txBox="1"/>
          <p:nvPr userDrawn="1"/>
        </p:nvSpPr>
        <p:spPr>
          <a:xfrm>
            <a:off x="581192" y="6486343"/>
            <a:ext cx="396669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cs-CZ" sz="1100" b="1" i="0" u="none" strike="noStrike" kern="1200" cap="all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Rozvoj C-ITS v Brněnské metropolitní oblasti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>
            <a:lvl1pPr>
              <a:defRPr>
                <a:solidFill>
                  <a:srgbClr val="0078C2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>
            <a:lvl1pPr marL="306000" indent="-306000">
              <a:buClr>
                <a:srgbClr val="F3711C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30000" indent="-306000">
              <a:buClr>
                <a:srgbClr val="F3711C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00000" indent="-270000">
              <a:buClr>
                <a:srgbClr val="F3711C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42000" indent="-234000">
              <a:buClr>
                <a:srgbClr val="F3711C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602000" indent="-234000">
              <a:buClr>
                <a:srgbClr val="F3711C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cs-CZ" dirty="0"/>
              <a:t>Po kliknutí můžete upravovat styly textu v předloze.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E3D8E48-B03A-4054-B6ED-E8B93C98A87B}"/>
              </a:ext>
            </a:extLst>
          </p:cNvPr>
          <p:cNvSpPr/>
          <p:nvPr userDrawn="1"/>
        </p:nvSpPr>
        <p:spPr>
          <a:xfrm>
            <a:off x="581192" y="450643"/>
            <a:ext cx="5380149" cy="91435"/>
          </a:xfrm>
          <a:prstGeom prst="rect">
            <a:avLst/>
          </a:prstGeom>
          <a:solidFill>
            <a:srgbClr val="0177C1"/>
          </a:solidFill>
          <a:ln>
            <a:solidFill>
              <a:srgbClr val="0177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2003B14-2E85-4F04-8388-C81F0ACD2994}"/>
              </a:ext>
            </a:extLst>
          </p:cNvPr>
          <p:cNvSpPr/>
          <p:nvPr userDrawn="1"/>
        </p:nvSpPr>
        <p:spPr>
          <a:xfrm>
            <a:off x="6230660" y="456499"/>
            <a:ext cx="5380147" cy="91437"/>
          </a:xfrm>
          <a:prstGeom prst="rect">
            <a:avLst/>
          </a:prstGeom>
          <a:solidFill>
            <a:srgbClr val="F37022"/>
          </a:solidFill>
          <a:ln>
            <a:solidFill>
              <a:srgbClr val="F37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ástupný symbol pro číslo snímku 5">
            <a:extLst>
              <a:ext uri="{FF2B5EF4-FFF2-40B4-BE49-F238E27FC236}">
                <a16:creationId xmlns:a16="http://schemas.microsoft.com/office/drawing/2014/main" id="{F2EE8A1D-1029-4EF2-8E36-1E04E8F6A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69745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F86B6971-7F08-483A-8873-FCFB41B6CD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85" y="6408738"/>
            <a:ext cx="1013122" cy="395473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98E402D9-A2A8-4CF7-A3EB-41A3A32ABDD8}"/>
              </a:ext>
            </a:extLst>
          </p:cNvPr>
          <p:cNvSpPr txBox="1"/>
          <p:nvPr userDrawn="1"/>
        </p:nvSpPr>
        <p:spPr>
          <a:xfrm>
            <a:off x="581192" y="6486343"/>
            <a:ext cx="3966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/>
              <a:t>Příprava TP 172 – dopravní informační centra</a:t>
            </a:r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9A9A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084349AD-6751-45AD-9705-DA817EDDB901}" type="datetime1">
              <a:rPr lang="cs-CZ" smtClean="0"/>
              <a:t>09.12.2022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5"/>
            <a:ext cx="2007461" cy="365124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79C96CA-2850-48C2-B472-AE975999F359}"/>
              </a:ext>
            </a:extLst>
          </p:cNvPr>
          <p:cNvSpPr/>
          <p:nvPr userDrawn="1"/>
        </p:nvSpPr>
        <p:spPr>
          <a:xfrm>
            <a:off x="446533" y="456500"/>
            <a:ext cx="3698300" cy="914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17325BF-2DCF-4139-8A0C-26C5310BE7CF}"/>
              </a:ext>
            </a:extLst>
          </p:cNvPr>
          <p:cNvSpPr/>
          <p:nvPr userDrawn="1"/>
        </p:nvSpPr>
        <p:spPr>
          <a:xfrm>
            <a:off x="4242088" y="456499"/>
            <a:ext cx="3698299" cy="91439"/>
          </a:xfrm>
          <a:prstGeom prst="rect">
            <a:avLst/>
          </a:prstGeom>
          <a:solidFill>
            <a:srgbClr val="29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8BAA825-397A-4339-83B6-27B836BC346E}"/>
              </a:ext>
            </a:extLst>
          </p:cNvPr>
          <p:cNvSpPr/>
          <p:nvPr userDrawn="1"/>
        </p:nvSpPr>
        <p:spPr>
          <a:xfrm>
            <a:off x="8037643" y="456498"/>
            <a:ext cx="3698300" cy="91439"/>
          </a:xfrm>
          <a:prstGeom prst="rect">
            <a:avLst/>
          </a:prstGeom>
          <a:solidFill>
            <a:srgbClr val="9A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9">
            <a:extLst>
              <a:ext uri="{FF2B5EF4-FFF2-40B4-BE49-F238E27FC236}">
                <a16:creationId xmlns:a16="http://schemas.microsoft.com/office/drawing/2014/main" id="{0EF87B7C-765F-4DB5-A6FC-46724245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51710" y="6429774"/>
            <a:ext cx="1052510" cy="365125"/>
          </a:xfrm>
        </p:spPr>
        <p:txBody>
          <a:bodyPr rtlCol="0"/>
          <a:lstStyle>
            <a:lvl1pPr algn="ctr">
              <a:defRPr/>
            </a:lvl1pPr>
          </a:lstStyle>
          <a:p>
            <a:pPr algn="ctr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D4C663B-F2A0-44C6-9A3A-1FEFD7134F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9" t="35618" r="17812" b="35555"/>
          <a:stretch/>
        </p:blipFill>
        <p:spPr>
          <a:xfrm>
            <a:off x="11512676" y="6505736"/>
            <a:ext cx="446533" cy="2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>
                <a:solidFill>
                  <a:srgbClr val="0078C2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>
            <a:lvl1pPr marL="306000" indent="-306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30000" indent="-306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00000" indent="-270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42000" indent="-234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602000" indent="-234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1426A4AF-AF4F-40CB-A583-9FCC28595C7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16040" y="2228002"/>
            <a:ext cx="5194767" cy="3633047"/>
          </a:xfrm>
        </p:spPr>
        <p:txBody>
          <a:bodyPr rtlCol="0">
            <a:normAutofit/>
          </a:bodyPr>
          <a:lstStyle>
            <a:lvl1pPr marL="306000" indent="-306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30000" indent="-306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00000" indent="-270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42000" indent="-234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602000" indent="-234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63BE3903-66DF-4EB2-BCD5-FADD384FF2D3}"/>
              </a:ext>
            </a:extLst>
          </p:cNvPr>
          <p:cNvSpPr/>
          <p:nvPr userDrawn="1"/>
        </p:nvSpPr>
        <p:spPr>
          <a:xfrm>
            <a:off x="581192" y="450643"/>
            <a:ext cx="5380149" cy="91435"/>
          </a:xfrm>
          <a:prstGeom prst="rect">
            <a:avLst/>
          </a:prstGeom>
          <a:solidFill>
            <a:srgbClr val="0177C1"/>
          </a:solidFill>
          <a:ln>
            <a:solidFill>
              <a:srgbClr val="0177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B9092740-FFCC-4CB1-9280-17B9F1C26E5F}"/>
              </a:ext>
            </a:extLst>
          </p:cNvPr>
          <p:cNvSpPr/>
          <p:nvPr userDrawn="1"/>
        </p:nvSpPr>
        <p:spPr>
          <a:xfrm>
            <a:off x="6230660" y="456499"/>
            <a:ext cx="5380147" cy="91437"/>
          </a:xfrm>
          <a:prstGeom prst="rect">
            <a:avLst/>
          </a:prstGeom>
          <a:solidFill>
            <a:srgbClr val="F37022"/>
          </a:solidFill>
          <a:ln>
            <a:solidFill>
              <a:srgbClr val="F37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ástupný symbol pro číslo snímku 5">
            <a:extLst>
              <a:ext uri="{FF2B5EF4-FFF2-40B4-BE49-F238E27FC236}">
                <a16:creationId xmlns:a16="http://schemas.microsoft.com/office/drawing/2014/main" id="{DB85A050-DDA0-459F-83CB-9F50AA548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69745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6A8A1574-FB4E-4037-A610-443F293DA0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85" y="6408738"/>
            <a:ext cx="1013122" cy="395473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AFC8E844-2252-43AC-8B16-AAB8F5F1EE9D}"/>
              </a:ext>
            </a:extLst>
          </p:cNvPr>
          <p:cNvSpPr txBox="1"/>
          <p:nvPr userDrawn="1"/>
        </p:nvSpPr>
        <p:spPr>
          <a:xfrm>
            <a:off x="581192" y="6486343"/>
            <a:ext cx="498855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cs-CZ" sz="1100" b="1" i="0" u="none" strike="noStrike" kern="1200" cap="all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Současné trendy a výzvy městské inteligentní mobility</a:t>
            </a:r>
            <a:br>
              <a:rPr kumimoji="0" lang="cs-CZ" sz="1100" b="1" i="0" u="none" strike="noStrike" kern="1200" cap="all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>
                <a:solidFill>
                  <a:srgbClr val="0078C2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>
            <a:lvl1pPr marL="306000" indent="-306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30000" indent="-306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00000" indent="-270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42000" indent="-234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602000" indent="-234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>
            <a:lvl1pPr marL="306000" indent="-306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30000" indent="-306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00000" indent="-270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42000" indent="-234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602000" indent="-2340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7A196A13-2C0D-4178-95BD-711992FE85F8}"/>
              </a:ext>
            </a:extLst>
          </p:cNvPr>
          <p:cNvSpPr/>
          <p:nvPr userDrawn="1"/>
        </p:nvSpPr>
        <p:spPr>
          <a:xfrm>
            <a:off x="581192" y="450643"/>
            <a:ext cx="5380149" cy="91435"/>
          </a:xfrm>
          <a:prstGeom prst="rect">
            <a:avLst/>
          </a:prstGeom>
          <a:solidFill>
            <a:srgbClr val="0177C1"/>
          </a:solidFill>
          <a:ln>
            <a:solidFill>
              <a:srgbClr val="0177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8EF8D4CE-13D2-496B-8D1A-F45D56701DCB}"/>
              </a:ext>
            </a:extLst>
          </p:cNvPr>
          <p:cNvSpPr/>
          <p:nvPr userDrawn="1"/>
        </p:nvSpPr>
        <p:spPr>
          <a:xfrm>
            <a:off x="6230660" y="456499"/>
            <a:ext cx="5380147" cy="91437"/>
          </a:xfrm>
          <a:prstGeom prst="rect">
            <a:avLst/>
          </a:prstGeom>
          <a:solidFill>
            <a:srgbClr val="F37022"/>
          </a:solidFill>
          <a:ln>
            <a:solidFill>
              <a:srgbClr val="F37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ástupný symbol pro číslo snímku 5">
            <a:extLst>
              <a:ext uri="{FF2B5EF4-FFF2-40B4-BE49-F238E27FC236}">
                <a16:creationId xmlns:a16="http://schemas.microsoft.com/office/drawing/2014/main" id="{B377FE6B-B83B-4D50-9B33-D8E19FDA23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569745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9DEFB429-6728-4A36-BBD2-588410324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85" y="6408738"/>
            <a:ext cx="1013122" cy="395473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A052474A-CAD6-4F2E-8C5F-D083DD514F30}"/>
              </a:ext>
            </a:extLst>
          </p:cNvPr>
          <p:cNvSpPr txBox="1"/>
          <p:nvPr userDrawn="1"/>
        </p:nvSpPr>
        <p:spPr>
          <a:xfrm>
            <a:off x="581192" y="6486343"/>
            <a:ext cx="396669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cs-CZ" sz="1100" b="1" i="0" u="none" strike="noStrike" kern="1200" cap="all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Rozvoj C-ITS v Brněnské metropolitní oblasti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>
            <a:lvl1pPr>
              <a:defRPr>
                <a:solidFill>
                  <a:srgbClr val="0078C2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Zástupný symbol pro číslo snímku 5">
            <a:extLst>
              <a:ext uri="{FF2B5EF4-FFF2-40B4-BE49-F238E27FC236}">
                <a16:creationId xmlns:a16="http://schemas.microsoft.com/office/drawing/2014/main" id="{DD7AC248-9555-4A6F-A2A5-EA4E104B9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69745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ECBBB636-7C0D-42D7-AA08-04C7A2AFB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85" y="6408738"/>
            <a:ext cx="1013122" cy="395473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925D2055-358F-4A3A-AAEC-638D8BCF830C}"/>
              </a:ext>
            </a:extLst>
          </p:cNvPr>
          <p:cNvSpPr/>
          <p:nvPr userDrawn="1"/>
        </p:nvSpPr>
        <p:spPr>
          <a:xfrm>
            <a:off x="581192" y="450643"/>
            <a:ext cx="5380149" cy="91435"/>
          </a:xfrm>
          <a:prstGeom prst="rect">
            <a:avLst/>
          </a:prstGeom>
          <a:solidFill>
            <a:srgbClr val="0177C1"/>
          </a:solidFill>
          <a:ln>
            <a:solidFill>
              <a:srgbClr val="0177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80CC435A-2DD4-4E3E-8B14-757FC6C76D7D}"/>
              </a:ext>
            </a:extLst>
          </p:cNvPr>
          <p:cNvSpPr/>
          <p:nvPr userDrawn="1"/>
        </p:nvSpPr>
        <p:spPr>
          <a:xfrm>
            <a:off x="6230660" y="456499"/>
            <a:ext cx="5380147" cy="91437"/>
          </a:xfrm>
          <a:prstGeom prst="rect">
            <a:avLst/>
          </a:prstGeom>
          <a:solidFill>
            <a:srgbClr val="F37022"/>
          </a:solidFill>
          <a:ln>
            <a:solidFill>
              <a:srgbClr val="F37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84203279-D98E-419E-BFB2-9C495019F1BF}"/>
              </a:ext>
            </a:extLst>
          </p:cNvPr>
          <p:cNvSpPr txBox="1"/>
          <p:nvPr userDrawn="1"/>
        </p:nvSpPr>
        <p:spPr>
          <a:xfrm>
            <a:off x="581192" y="6486343"/>
            <a:ext cx="396669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cs-CZ" sz="1100" b="1" i="0" u="none" strike="noStrike" kern="1200" cap="all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Rozvoj C-ITS v Brněnské metropolitní oblasti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D48B29D2-DA6C-4C1C-B44D-2D310B57CAAE}"/>
              </a:ext>
            </a:extLst>
          </p:cNvPr>
          <p:cNvSpPr/>
          <p:nvPr userDrawn="1"/>
        </p:nvSpPr>
        <p:spPr>
          <a:xfrm>
            <a:off x="581192" y="450643"/>
            <a:ext cx="5380149" cy="91435"/>
          </a:xfrm>
          <a:prstGeom prst="rect">
            <a:avLst/>
          </a:prstGeom>
          <a:solidFill>
            <a:srgbClr val="0177C1"/>
          </a:solidFill>
          <a:ln>
            <a:solidFill>
              <a:srgbClr val="0177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67E66BA-7277-4E24-B90A-CBF744A4024F}"/>
              </a:ext>
            </a:extLst>
          </p:cNvPr>
          <p:cNvSpPr/>
          <p:nvPr userDrawn="1"/>
        </p:nvSpPr>
        <p:spPr>
          <a:xfrm>
            <a:off x="6230660" y="456499"/>
            <a:ext cx="5380147" cy="91437"/>
          </a:xfrm>
          <a:prstGeom prst="rect">
            <a:avLst/>
          </a:prstGeom>
          <a:solidFill>
            <a:srgbClr val="F37022"/>
          </a:solidFill>
          <a:ln>
            <a:solidFill>
              <a:srgbClr val="F37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číslo snímku 5">
            <a:extLst>
              <a:ext uri="{FF2B5EF4-FFF2-40B4-BE49-F238E27FC236}">
                <a16:creationId xmlns:a16="http://schemas.microsoft.com/office/drawing/2014/main" id="{519745FF-ACEF-407F-8F0B-01FBD377D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69745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CCF6D6B7-02F8-43B5-B5F8-15246394F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85" y="6408738"/>
            <a:ext cx="1013122" cy="395473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8478D885-A83A-4C65-8BD5-38796392FE44}"/>
              </a:ext>
            </a:extLst>
          </p:cNvPr>
          <p:cNvSpPr txBox="1"/>
          <p:nvPr userDrawn="1"/>
        </p:nvSpPr>
        <p:spPr>
          <a:xfrm>
            <a:off x="581192" y="6486343"/>
            <a:ext cx="396669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cs-CZ" sz="1100" b="1" i="0" u="none" strike="noStrike" kern="1200" cap="all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Rozvoj C-ITS v Brněnské metropolitní oblasti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>
            <a:spLocks noChangeAspect="1"/>
          </p:cNvSpPr>
          <p:nvPr/>
        </p:nvSpPr>
        <p:spPr>
          <a:xfrm>
            <a:off x="447817" y="601200"/>
            <a:ext cx="3697016" cy="5815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29ABE2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 marL="306000" indent="-306000">
              <a:buFontTx/>
              <a:buBlip>
                <a:blip r:embed="rId2"/>
              </a:buBlip>
              <a:defRPr sz="2000">
                <a:solidFill>
                  <a:schemeClr val="tx1"/>
                </a:solidFill>
              </a:defRPr>
            </a:lvl1pPr>
            <a:lvl2pPr marL="630000" indent="-306000">
              <a:buFontTx/>
              <a:buBlip>
                <a:blip r:embed="rId3"/>
              </a:buBlip>
              <a:defRPr sz="1800">
                <a:solidFill>
                  <a:schemeClr val="tx1"/>
                </a:solidFill>
              </a:defRPr>
            </a:lvl2pPr>
            <a:lvl3pPr marL="900000" indent="-270000">
              <a:buFontTx/>
              <a:buBlip>
                <a:blip r:embed="rId4"/>
              </a:buBlip>
              <a:defRPr sz="1600">
                <a:solidFill>
                  <a:schemeClr val="tx1"/>
                </a:solidFill>
              </a:defRPr>
            </a:lvl3pPr>
            <a:lvl4pPr marL="1242000" indent="-234000">
              <a:buFontTx/>
              <a:buBlip>
                <a:blip r:embed="rId5"/>
              </a:buBlip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9A9A9A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91199D37-EED9-45C2-AFBC-F6D8B5BF2F06}" type="datetime1">
              <a:rPr lang="cs-CZ" smtClean="0"/>
              <a:t>09.12.2022</a:t>
            </a:fld>
            <a:endParaRPr lang="en-US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8089CB3-072E-4632-B38C-44500F5AB6EB}"/>
              </a:ext>
            </a:extLst>
          </p:cNvPr>
          <p:cNvSpPr/>
          <p:nvPr userDrawn="1"/>
        </p:nvSpPr>
        <p:spPr>
          <a:xfrm>
            <a:off x="446533" y="456500"/>
            <a:ext cx="3698300" cy="914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AC8A662-C1A7-4640-A660-0BB809C3D891}"/>
              </a:ext>
            </a:extLst>
          </p:cNvPr>
          <p:cNvSpPr/>
          <p:nvPr userDrawn="1"/>
        </p:nvSpPr>
        <p:spPr>
          <a:xfrm>
            <a:off x="4242088" y="456499"/>
            <a:ext cx="3698299" cy="91439"/>
          </a:xfrm>
          <a:prstGeom prst="rect">
            <a:avLst/>
          </a:prstGeom>
          <a:solidFill>
            <a:srgbClr val="29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E0156C0-E139-4E55-87C8-4BAB9E75BC15}"/>
              </a:ext>
            </a:extLst>
          </p:cNvPr>
          <p:cNvSpPr/>
          <p:nvPr userDrawn="1"/>
        </p:nvSpPr>
        <p:spPr>
          <a:xfrm>
            <a:off x="8037643" y="456498"/>
            <a:ext cx="3698300" cy="91439"/>
          </a:xfrm>
          <a:prstGeom prst="rect">
            <a:avLst/>
          </a:prstGeom>
          <a:solidFill>
            <a:srgbClr val="9A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číslo snímku 9">
            <a:extLst>
              <a:ext uri="{FF2B5EF4-FFF2-40B4-BE49-F238E27FC236}">
                <a16:creationId xmlns:a16="http://schemas.microsoft.com/office/drawing/2014/main" id="{DC2281A0-3C1A-4078-A68F-5BED63E2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51710" y="6429774"/>
            <a:ext cx="1052510" cy="365125"/>
          </a:xfrm>
        </p:spPr>
        <p:txBody>
          <a:bodyPr rtlCol="0"/>
          <a:lstStyle>
            <a:lvl1pPr algn="ctr">
              <a:defRPr/>
            </a:lvl1pPr>
          </a:lstStyle>
          <a:p>
            <a:pPr algn="ctr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70DF1A4B-8655-4450-9664-1EE39AA41D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9" t="35618" r="17812" b="35555"/>
          <a:stretch/>
        </p:blipFill>
        <p:spPr>
          <a:xfrm>
            <a:off x="11512676" y="6505736"/>
            <a:ext cx="446533" cy="2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 dirty="0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" dirty="0"/>
              <a:t>Kliknutím můžete upravit styly předlohy textu.</a:t>
            </a:r>
          </a:p>
          <a:p>
            <a:pPr lvl="1" rtl="0"/>
            <a:r>
              <a:rPr lang="cs" dirty="0"/>
              <a:t>Druhá úroveň</a:t>
            </a:r>
          </a:p>
          <a:p>
            <a:pPr lvl="2" rtl="0"/>
            <a:r>
              <a:rPr lang="cs" dirty="0"/>
              <a:t>Třetí úroveň</a:t>
            </a:r>
          </a:p>
          <a:p>
            <a:pPr lvl="3" rtl="0"/>
            <a:r>
              <a:rPr lang="cs" dirty="0"/>
              <a:t>Čtvrtá úroveň</a:t>
            </a:r>
          </a:p>
          <a:p>
            <a:pPr lvl="4" rtl="0"/>
            <a:r>
              <a:rPr lang="cs" dirty="0"/>
              <a:t>Pátá úroveň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569745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AB7593C-D45B-4964-BE1C-1EB14152C69C}"/>
              </a:ext>
            </a:extLst>
          </p:cNvPr>
          <p:cNvSpPr/>
          <p:nvPr userDrawn="1"/>
        </p:nvSpPr>
        <p:spPr>
          <a:xfrm>
            <a:off x="581192" y="450643"/>
            <a:ext cx="5380149" cy="91435"/>
          </a:xfrm>
          <a:prstGeom prst="rect">
            <a:avLst/>
          </a:prstGeom>
          <a:solidFill>
            <a:srgbClr val="0177C1"/>
          </a:solidFill>
          <a:ln>
            <a:solidFill>
              <a:srgbClr val="0177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414A64F-1A02-4AC0-83E9-5A1E8A4FBE15}"/>
              </a:ext>
            </a:extLst>
          </p:cNvPr>
          <p:cNvSpPr/>
          <p:nvPr userDrawn="1"/>
        </p:nvSpPr>
        <p:spPr>
          <a:xfrm>
            <a:off x="6230660" y="456499"/>
            <a:ext cx="5380147" cy="91437"/>
          </a:xfrm>
          <a:prstGeom prst="rect">
            <a:avLst/>
          </a:prstGeom>
          <a:solidFill>
            <a:srgbClr val="F37022"/>
          </a:solidFill>
          <a:ln>
            <a:solidFill>
              <a:srgbClr val="F37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15DAE23F-CB83-4370-A13D-8260F22D0FE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85" y="6408738"/>
            <a:ext cx="1013122" cy="395473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1FA9531-1A91-4E6B-8A19-109CAA15BD34}"/>
              </a:ext>
            </a:extLst>
          </p:cNvPr>
          <p:cNvSpPr txBox="1"/>
          <p:nvPr userDrawn="1"/>
        </p:nvSpPr>
        <p:spPr>
          <a:xfrm>
            <a:off x="581192" y="6486343"/>
            <a:ext cx="48965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cs-CZ" sz="1100" b="1" i="0" u="none" strike="noStrike" kern="1200" cap="all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Současné trendy a výzvy městské inteligentní mobility</a:t>
            </a:r>
            <a:br>
              <a:rPr kumimoji="0" lang="cs-CZ" sz="1100" b="1" i="0" u="none" strike="noStrike" kern="1200" cap="all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6" r:id="rId2"/>
    <p:sldLayoutId id="2147483757" r:id="rId3"/>
    <p:sldLayoutId id="2147483758" r:id="rId4"/>
    <p:sldLayoutId id="2147483759" r:id="rId5"/>
    <p:sldLayoutId id="2147483711" r:id="rId6"/>
    <p:sldLayoutId id="2147483760" r:id="rId7"/>
    <p:sldLayoutId id="2147483762" r:id="rId8"/>
    <p:sldLayoutId id="2147483706" r:id="rId9"/>
    <p:sldLayoutId id="2147483764" r:id="rId10"/>
    <p:sldLayoutId id="2147483763" r:id="rId11"/>
    <p:sldLayoutId id="2147483709" r:id="rId12"/>
    <p:sldLayoutId id="2147483707" r:id="rId13"/>
    <p:sldLayoutId id="2147483708" r:id="rId14"/>
    <p:sldLayoutId id="2147483766" r:id="rId15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cap="all">
          <a:solidFill>
            <a:srgbClr val="0078C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rgbClr val="F3711C"/>
        </a:buClr>
        <a:buSzPct val="100000"/>
        <a:buFont typeface="Franklin Gothic Book" panose="020B05030201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F3711C"/>
        </a:buClr>
        <a:buSzPct val="100000"/>
        <a:buFont typeface="Franklin Gothic Book" panose="020B05030201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F3711C"/>
        </a:buClr>
        <a:buSzPct val="100000"/>
        <a:buFont typeface="Franklin Gothic Book" panose="020B05030201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F3711C"/>
        </a:buClr>
        <a:buSzPct val="100000"/>
        <a:buFont typeface="Franklin Gothic Book" panose="020B05030201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F3711C"/>
        </a:buClr>
        <a:buSzPct val="100000"/>
        <a:buFont typeface="Franklin Gothic Book" panose="020B05030201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0603E-3F84-46DB-BC20-A12D3F425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0" y="914399"/>
            <a:ext cx="5514809" cy="2610679"/>
          </a:xfrm>
        </p:spPr>
        <p:txBody>
          <a:bodyPr>
            <a:normAutofit/>
          </a:bodyPr>
          <a:lstStyle/>
          <a:p>
            <a:r>
              <a:rPr lang="cs-CZ" sz="3200" dirty="0"/>
              <a:t>Příprava TP 172 – Dopravní informační centra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0AD71C-BFD1-4EEE-89B6-2835482B92FA}"/>
              </a:ext>
            </a:extLst>
          </p:cNvPr>
          <p:cNvSpPr txBox="1"/>
          <p:nvPr/>
        </p:nvSpPr>
        <p:spPr>
          <a:xfrm>
            <a:off x="581191" y="3998704"/>
            <a:ext cx="3036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3711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Pátek 9.12.2022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DD86A47-13C9-448B-9F00-BD96F0E406C1}"/>
              </a:ext>
            </a:extLst>
          </p:cNvPr>
          <p:cNvSpPr txBox="1"/>
          <p:nvPr/>
        </p:nvSpPr>
        <p:spPr>
          <a:xfrm>
            <a:off x="581190" y="4933995"/>
            <a:ext cx="5149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8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 pro města,</a:t>
            </a:r>
            <a:br>
              <a:rPr lang="cs-CZ" sz="2400" b="1" dirty="0">
                <a:solidFill>
                  <a:srgbClr val="0078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400" b="1" dirty="0">
                <a:solidFill>
                  <a:srgbClr val="0078C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seminář MD ČR, Praha</a:t>
            </a:r>
          </a:p>
        </p:txBody>
      </p:sp>
    </p:spTree>
    <p:extLst>
      <p:ext uri="{BB962C8B-B14F-4D97-AF65-F5344CB8AC3E}">
        <p14:creationId xmlns:p14="http://schemas.microsoft.com/office/powerpoint/2010/main" val="3223009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DF8C45-F097-467F-B1D9-080D0CF59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742" y="731520"/>
            <a:ext cx="10420569" cy="5692394"/>
          </a:xfrm>
        </p:spPr>
        <p:txBody>
          <a:bodyPr>
            <a:normAutofit fontScale="77500" lnSpcReduction="20000"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2800"/>
            </a:pPr>
            <a:r>
              <a:rPr lang="cs-CZ" sz="2800" dirty="0"/>
              <a:t>V TP 172 se dopravním informačním centrem rozumí </a:t>
            </a:r>
            <a:r>
              <a:rPr lang="cs-CZ" sz="2800" b="1" dirty="0"/>
              <a:t>DIC zřízený a provozovaný vlastníkem a/nebo správcem pozemních komunikací.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2800"/>
            </a:pPr>
            <a:r>
              <a:rPr lang="cs-CZ" sz="2800" dirty="0"/>
              <a:t>Cílem DIC je podporovat </a:t>
            </a:r>
            <a:r>
              <a:rPr lang="cs-CZ" sz="2800" b="1" dirty="0"/>
              <a:t>provozuschopnost pozemních komunikací, zejména bezproblémový plynulý a bezpečný provoz </a:t>
            </a:r>
            <a:r>
              <a:rPr lang="cs-CZ" sz="2800" dirty="0"/>
              <a:t>na pozemních komunikacích v geografickém rozsahu jejich působnosti.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2800"/>
            </a:pPr>
            <a:r>
              <a:rPr lang="cs-CZ" sz="2800" dirty="0"/>
              <a:t>Toho DIC dosahuje tím, že </a:t>
            </a:r>
            <a:r>
              <a:rPr lang="cs-CZ" sz="2800" b="1" dirty="0"/>
              <a:t>poskytuje statické a/nebo dynamické dopravních informace</a:t>
            </a:r>
            <a:r>
              <a:rPr lang="cs-CZ" sz="2800" dirty="0"/>
              <a:t>. Poskytované informace jsou výsledkem realizace dopravních informačních funkcí, které pro svou činnost potřebují </a:t>
            </a:r>
            <a:r>
              <a:rPr lang="cs-CZ" sz="2800" b="1" dirty="0"/>
              <a:t>vstupní informace </a:t>
            </a:r>
            <a:r>
              <a:rPr lang="cs-CZ" sz="2800" dirty="0"/>
              <a:t>a data pocházející jak z regionálních sensorů, tak od jiných DIC.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2800"/>
            </a:pPr>
            <a:r>
              <a:rPr lang="cs-CZ" sz="2800" dirty="0"/>
              <a:t>Informace poskytované DIC jsou </a:t>
            </a:r>
            <a:r>
              <a:rPr lang="cs-CZ" sz="2800" b="1" dirty="0"/>
              <a:t>využívány</a:t>
            </a:r>
            <a:r>
              <a:rPr lang="cs-CZ" sz="2800" dirty="0"/>
              <a:t> nejen jeho provozovatelem, a nejen v rozsahu jeho/jemu svěřených pozemních komunikací, ale také dalšími KH dopravního systému na regionální, celostátní úrovni, případně i v mezinárodním měřítku. Proto jednou z klíčových vlastností DIC je </a:t>
            </a:r>
            <a:r>
              <a:rPr lang="cs-CZ" sz="2800" b="1" dirty="0"/>
              <a:t>schopnost vzájemné výměny dopravních informací s jinými DIC.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2800"/>
            </a:pPr>
            <a:r>
              <a:rPr lang="cs-CZ" sz="2800" dirty="0"/>
              <a:t>DIC dle definice jsou </a:t>
            </a:r>
            <a:r>
              <a:rPr lang="cs-CZ" sz="2800" b="1" dirty="0"/>
              <a:t>regionální dopravní informační centra </a:t>
            </a:r>
            <a:r>
              <a:rPr lang="cs-CZ" sz="2800" dirty="0"/>
              <a:t>provozované na úrovni obcí, měst a krajů a také Národní dopravní informační centrum provozované ŘSD ČR.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</a:pPr>
            <a:endParaRPr lang="cs-CZ" sz="2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ADE548-9286-484F-8D74-1E1FBEB07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4362382C-C893-3284-5699-50D6C5FA2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68233" y="3022410"/>
            <a:ext cx="6080633" cy="722376"/>
          </a:xfrm>
        </p:spPr>
        <p:txBody>
          <a:bodyPr>
            <a:normAutofit/>
          </a:bodyPr>
          <a:lstStyle/>
          <a:p>
            <a:pPr algn="ctr"/>
            <a:r>
              <a:rPr lang="cs-CZ" sz="3600" dirty="0" err="1"/>
              <a:t>Dic</a:t>
            </a:r>
            <a:r>
              <a:rPr lang="cs-CZ" sz="3600" dirty="0"/>
              <a:t> dle TP 172</a:t>
            </a:r>
          </a:p>
        </p:txBody>
      </p:sp>
    </p:spTree>
    <p:extLst>
      <p:ext uri="{BB962C8B-B14F-4D97-AF65-F5344CB8AC3E}">
        <p14:creationId xmlns:p14="http://schemas.microsoft.com/office/powerpoint/2010/main" val="1027715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9D64C-30D4-40C5-BF14-C0C0D851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02156"/>
            <a:ext cx="5514809" cy="823596"/>
          </a:xfrm>
        </p:spPr>
        <p:txBody>
          <a:bodyPr>
            <a:normAutofit/>
          </a:bodyPr>
          <a:lstStyle/>
          <a:p>
            <a:r>
              <a:rPr lang="cs-CZ" sz="3200" dirty="0"/>
              <a:t>Organizační rámec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ADE548-9286-484F-8D74-1E1FBEB07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DF8C45-F097-467F-B1D9-080D0CF59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615" y="2008537"/>
            <a:ext cx="5844209" cy="155962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ts val="3600"/>
              <a:buNone/>
            </a:pPr>
            <a:r>
              <a:rPr lang="cs-CZ" u="sng" dirty="0"/>
              <a:t>Nový stav – organizační architektura DIC</a:t>
            </a:r>
          </a:p>
          <a:p>
            <a:pPr marL="0" indent="0">
              <a:spcBef>
                <a:spcPts val="0"/>
              </a:spcBef>
              <a:buSzPts val="3600"/>
            </a:pPr>
            <a:r>
              <a:rPr lang="cs-CZ" dirty="0"/>
              <a:t>  NAP - Národní přístupové body dle nařízení EU</a:t>
            </a:r>
          </a:p>
          <a:p>
            <a:pPr marL="0" indent="0">
              <a:spcBef>
                <a:spcPts val="0"/>
              </a:spcBef>
              <a:buSzPts val="3600"/>
            </a:pPr>
            <a:r>
              <a:rPr lang="cs-CZ" dirty="0"/>
              <a:t> CEPK - Centrální evidenci pozemních komunikací</a:t>
            </a:r>
            <a:endParaRPr lang="cs-CZ" sz="2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AA2A795-A03B-43BB-9A2B-7C6CD96BE1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61" y="1710434"/>
            <a:ext cx="4859489" cy="3078673"/>
          </a:xfrm>
          <a:prstGeom prst="rect">
            <a:avLst/>
          </a:prstGeom>
          <a:noFill/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14712ED-D997-45D1-AD06-2763EE9B31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1689" y="3568158"/>
            <a:ext cx="5437367" cy="32902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Šipka: ohnutá 7">
            <a:extLst>
              <a:ext uri="{FF2B5EF4-FFF2-40B4-BE49-F238E27FC236}">
                <a16:creationId xmlns:a16="http://schemas.microsoft.com/office/drawing/2014/main" id="{9A499AD1-DA28-447E-81F6-41537EE33439}"/>
              </a:ext>
            </a:extLst>
          </p:cNvPr>
          <p:cNvSpPr/>
          <p:nvPr/>
        </p:nvSpPr>
        <p:spPr>
          <a:xfrm flipV="1">
            <a:off x="3910506" y="5154360"/>
            <a:ext cx="743790" cy="514919"/>
          </a:xfrm>
          <a:prstGeom prst="bentArrow">
            <a:avLst/>
          </a:prstGeom>
          <a:solidFill>
            <a:srgbClr val="F371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0DEFFFAF-7EE1-4AB7-8D63-9582A901B1AE}"/>
              </a:ext>
            </a:extLst>
          </p:cNvPr>
          <p:cNvSpPr txBox="1">
            <a:spLocks/>
          </p:cNvSpPr>
          <p:nvPr/>
        </p:nvSpPr>
        <p:spPr>
          <a:xfrm>
            <a:off x="6656014" y="886838"/>
            <a:ext cx="5067410" cy="823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3711C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3711C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3711C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3711C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3711C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ts val="3600"/>
              <a:buNone/>
            </a:pPr>
            <a:r>
              <a:rPr lang="cs-CZ" u="sng" dirty="0"/>
              <a:t>Současný stav – organizační architektura DIC</a:t>
            </a:r>
            <a:endParaRPr lang="cs-CZ" sz="2400" u="sng" dirty="0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1E3D37F2-D5C6-47FD-A792-D0506EDECD1A}"/>
              </a:ext>
            </a:extLst>
          </p:cNvPr>
          <p:cNvSpPr/>
          <p:nvPr/>
        </p:nvSpPr>
        <p:spPr>
          <a:xfrm>
            <a:off x="8797527" y="1644697"/>
            <a:ext cx="392193" cy="476712"/>
          </a:xfrm>
          <a:prstGeom prst="downArrow">
            <a:avLst/>
          </a:prstGeom>
          <a:solidFill>
            <a:srgbClr val="F371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31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ADE548-9286-484F-8D74-1E1FBEB07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B99A8E9F-7018-B09B-A33A-832AF904C2B0}"/>
              </a:ext>
            </a:extLst>
          </p:cNvPr>
          <p:cNvGrpSpPr/>
          <p:nvPr/>
        </p:nvGrpSpPr>
        <p:grpSpPr>
          <a:xfrm>
            <a:off x="420624" y="621792"/>
            <a:ext cx="11512295" cy="6167247"/>
            <a:chOff x="188257" y="170841"/>
            <a:chExt cx="11742978" cy="6594783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5E3464D7-B61E-AC5B-84A3-D684DF591EA1}"/>
                </a:ext>
              </a:extLst>
            </p:cNvPr>
            <p:cNvSpPr/>
            <p:nvPr/>
          </p:nvSpPr>
          <p:spPr>
            <a:xfrm>
              <a:off x="188257" y="170841"/>
              <a:ext cx="11705348" cy="58146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6040C4BF-8A03-4AAC-FEC1-26F138F0CCD9}"/>
                </a:ext>
              </a:extLst>
            </p:cNvPr>
            <p:cNvSpPr txBox="1"/>
            <p:nvPr/>
          </p:nvSpPr>
          <p:spPr>
            <a:xfrm>
              <a:off x="3797705" y="276908"/>
              <a:ext cx="4678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Highlevel</a:t>
              </a:r>
              <a:r>
                <a:rPr lang="cs-CZ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funkční architektura DIC</a:t>
              </a:r>
            </a:p>
          </p:txBody>
        </p:sp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97F28C76-350C-50DB-427E-F7B684E95D20}"/>
                </a:ext>
              </a:extLst>
            </p:cNvPr>
            <p:cNvGrpSpPr/>
            <p:nvPr/>
          </p:nvGrpSpPr>
          <p:grpSpPr>
            <a:xfrm>
              <a:off x="188258" y="1125648"/>
              <a:ext cx="2510516" cy="811190"/>
              <a:chOff x="895537" y="928219"/>
              <a:chExt cx="2804808" cy="538071"/>
            </a:xfrm>
            <a:solidFill>
              <a:schemeClr val="bg1"/>
            </a:solidFill>
          </p:grpSpPr>
          <p:sp>
            <p:nvSpPr>
              <p:cNvPr id="94" name="Obdélník 93">
                <a:extLst>
                  <a:ext uri="{FF2B5EF4-FFF2-40B4-BE49-F238E27FC236}">
                    <a16:creationId xmlns:a16="http://schemas.microsoft.com/office/drawing/2014/main" id="{4FC88CC7-30DB-9595-9DD4-1AB3D6B3AC6E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 dirty="0"/>
              </a:p>
            </p:txBody>
          </p:sp>
          <p:sp>
            <p:nvSpPr>
              <p:cNvPr id="95" name="TextovéPole 94">
                <a:extLst>
                  <a:ext uri="{FF2B5EF4-FFF2-40B4-BE49-F238E27FC236}">
                    <a16:creationId xmlns:a16="http://schemas.microsoft.com/office/drawing/2014/main" id="{4B2C89D4-1086-DBFF-D404-67B9C76391F5}"/>
                  </a:ext>
                </a:extLst>
              </p:cNvPr>
              <p:cNvSpPr txBox="1"/>
              <p:nvPr/>
            </p:nvSpPr>
            <p:spPr>
              <a:xfrm>
                <a:off x="1038128" y="967584"/>
                <a:ext cx="2519627" cy="39809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Množina funkcí FA</a:t>
                </a:r>
                <a:b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cs-CZ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Sběr a uložení</a:t>
                </a:r>
                <a:br>
                  <a:rPr lang="cs-CZ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cs-CZ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dopravních dat a informací</a:t>
                </a:r>
                <a:endParaRPr lang="cs-CZ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49F86FEF-4C95-275F-1FD4-B2E22F9689A3}"/>
                </a:ext>
              </a:extLst>
            </p:cNvPr>
            <p:cNvGrpSpPr/>
            <p:nvPr/>
          </p:nvGrpSpPr>
          <p:grpSpPr>
            <a:xfrm>
              <a:off x="9389185" y="1134067"/>
              <a:ext cx="2510516" cy="811190"/>
              <a:chOff x="895537" y="928219"/>
              <a:chExt cx="2804808" cy="538071"/>
            </a:xfrm>
            <a:solidFill>
              <a:schemeClr val="bg1"/>
            </a:solidFill>
          </p:grpSpPr>
          <p:sp>
            <p:nvSpPr>
              <p:cNvPr id="92" name="Obdélník 91">
                <a:extLst>
                  <a:ext uri="{FF2B5EF4-FFF2-40B4-BE49-F238E27FC236}">
                    <a16:creationId xmlns:a16="http://schemas.microsoft.com/office/drawing/2014/main" id="{34062136-D66C-AC19-52A8-6A5614428BCF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 dirty="0"/>
              </a:p>
            </p:txBody>
          </p:sp>
          <p:sp>
            <p:nvSpPr>
              <p:cNvPr id="93" name="TextovéPole 92">
                <a:extLst>
                  <a:ext uri="{FF2B5EF4-FFF2-40B4-BE49-F238E27FC236}">
                    <a16:creationId xmlns:a16="http://schemas.microsoft.com/office/drawing/2014/main" id="{C99AA6AB-9617-33DF-35C6-946FEC9D823B}"/>
                  </a:ext>
                </a:extLst>
              </p:cNvPr>
              <p:cNvSpPr txBox="1"/>
              <p:nvPr/>
            </p:nvSpPr>
            <p:spPr>
              <a:xfrm>
                <a:off x="1038128" y="967584"/>
                <a:ext cx="2519627" cy="28581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Množina funkcí FD</a:t>
                </a:r>
                <a:b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cs-CZ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Podpůrné funkce</a:t>
                </a:r>
                <a:endParaRPr lang="cs-CZ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8A3E30D2-2CD4-0B17-5075-94BACCB00757}"/>
                </a:ext>
              </a:extLst>
            </p:cNvPr>
            <p:cNvGrpSpPr/>
            <p:nvPr/>
          </p:nvGrpSpPr>
          <p:grpSpPr>
            <a:xfrm>
              <a:off x="6286583" y="1128293"/>
              <a:ext cx="2510516" cy="811190"/>
              <a:chOff x="895537" y="928219"/>
              <a:chExt cx="2804808" cy="538071"/>
            </a:xfrm>
            <a:solidFill>
              <a:schemeClr val="bg1"/>
            </a:solidFill>
          </p:grpSpPr>
          <p:sp>
            <p:nvSpPr>
              <p:cNvPr id="90" name="Obdélník 89">
                <a:extLst>
                  <a:ext uri="{FF2B5EF4-FFF2-40B4-BE49-F238E27FC236}">
                    <a16:creationId xmlns:a16="http://schemas.microsoft.com/office/drawing/2014/main" id="{1A6E4A7C-C5FD-88F8-7B83-E5CD226BABA4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 dirty="0"/>
              </a:p>
            </p:txBody>
          </p:sp>
          <p:sp>
            <p:nvSpPr>
              <p:cNvPr id="91" name="TextovéPole 90">
                <a:extLst>
                  <a:ext uri="{FF2B5EF4-FFF2-40B4-BE49-F238E27FC236}">
                    <a16:creationId xmlns:a16="http://schemas.microsoft.com/office/drawing/2014/main" id="{DDD0F6A0-78F3-2A5E-C140-D6B0E8FB614D}"/>
                  </a:ext>
                </a:extLst>
              </p:cNvPr>
              <p:cNvSpPr txBox="1"/>
              <p:nvPr/>
            </p:nvSpPr>
            <p:spPr>
              <a:xfrm>
                <a:off x="1038128" y="967584"/>
                <a:ext cx="2519627" cy="39809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Množina funkcí FC</a:t>
                </a:r>
                <a:b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cs-CZ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Prezentace a poskytování</a:t>
                </a:r>
                <a:br>
                  <a:rPr lang="cs-CZ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cs-CZ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dopravních dat a informací </a:t>
                </a:r>
                <a:endParaRPr lang="cs-CZ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A2E7BB7-A0B1-D363-79B8-530DD3C1C77B}"/>
                </a:ext>
              </a:extLst>
            </p:cNvPr>
            <p:cNvGrpSpPr/>
            <p:nvPr/>
          </p:nvGrpSpPr>
          <p:grpSpPr>
            <a:xfrm>
              <a:off x="585224" y="2141566"/>
              <a:ext cx="2113550" cy="811190"/>
              <a:chOff x="895537" y="928219"/>
              <a:chExt cx="2804808" cy="538071"/>
            </a:xfrm>
            <a:solidFill>
              <a:schemeClr val="bg1"/>
            </a:solidFill>
          </p:grpSpPr>
          <p:sp>
            <p:nvSpPr>
              <p:cNvPr id="88" name="Obdélník 87">
                <a:extLst>
                  <a:ext uri="{FF2B5EF4-FFF2-40B4-BE49-F238E27FC236}">
                    <a16:creationId xmlns:a16="http://schemas.microsoft.com/office/drawing/2014/main" id="{39E36EE0-B755-5591-AFD6-63353B4E5E41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 dirty="0"/>
              </a:p>
            </p:txBody>
          </p:sp>
          <p:sp>
            <p:nvSpPr>
              <p:cNvPr id="89" name="TextovéPole 88">
                <a:extLst>
                  <a:ext uri="{FF2B5EF4-FFF2-40B4-BE49-F238E27FC236}">
                    <a16:creationId xmlns:a16="http://schemas.microsoft.com/office/drawing/2014/main" id="{CF009FD7-2F3B-E71B-5613-BDE7134B2A41}"/>
                  </a:ext>
                </a:extLst>
              </p:cNvPr>
              <p:cNvSpPr txBox="1"/>
              <p:nvPr/>
            </p:nvSpPr>
            <p:spPr>
              <a:xfrm>
                <a:off x="1038128" y="967584"/>
                <a:ext cx="2519627" cy="17352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cs-CZ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EA9E2924-F82D-B2EA-0DE2-CA815D8DABAA}"/>
                </a:ext>
              </a:extLst>
            </p:cNvPr>
            <p:cNvGrpSpPr/>
            <p:nvPr/>
          </p:nvGrpSpPr>
          <p:grpSpPr>
            <a:xfrm>
              <a:off x="585224" y="4998670"/>
              <a:ext cx="2113550" cy="811190"/>
              <a:chOff x="895537" y="928219"/>
              <a:chExt cx="2804808" cy="538071"/>
            </a:xfrm>
            <a:solidFill>
              <a:schemeClr val="bg1"/>
            </a:solidFill>
          </p:grpSpPr>
          <p:sp>
            <p:nvSpPr>
              <p:cNvPr id="86" name="Obdélník 85">
                <a:extLst>
                  <a:ext uri="{FF2B5EF4-FFF2-40B4-BE49-F238E27FC236}">
                    <a16:creationId xmlns:a16="http://schemas.microsoft.com/office/drawing/2014/main" id="{C8073D17-5A67-3431-CB23-88D20BF916E0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 dirty="0"/>
              </a:p>
            </p:txBody>
          </p:sp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CFAE9A7B-A212-2390-4ACC-D72C0927FF23}"/>
                  </a:ext>
                </a:extLst>
              </p:cNvPr>
              <p:cNvSpPr txBox="1"/>
              <p:nvPr/>
            </p:nvSpPr>
            <p:spPr>
              <a:xfrm>
                <a:off x="1038128" y="967584"/>
                <a:ext cx="2519627" cy="39809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Funkce FA4</a:t>
                </a:r>
                <a:b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cs-CZ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Aktualizace referenční lokalizační sítě</a:t>
                </a:r>
                <a:endParaRPr lang="cs-CZ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79CD366F-24CA-ABBC-D911-7D5B7DB27368}"/>
                </a:ext>
              </a:extLst>
            </p:cNvPr>
            <p:cNvSpPr/>
            <p:nvPr/>
          </p:nvSpPr>
          <p:spPr>
            <a:xfrm>
              <a:off x="585224" y="3096026"/>
              <a:ext cx="2113550" cy="81119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00" dirty="0"/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99818E90-C672-1969-BF76-3AEE070048B8}"/>
                </a:ext>
              </a:extLst>
            </p:cNvPr>
            <p:cNvSpPr txBox="1"/>
            <p:nvPr/>
          </p:nvSpPr>
          <p:spPr>
            <a:xfrm>
              <a:off x="692673" y="3155372"/>
              <a:ext cx="1898653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Funkce FA2</a:t>
              </a:r>
              <a:br>
                <a:rPr lang="cs-CZ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cs-CZ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Popis strojově </a:t>
              </a:r>
              <a:br>
                <a:rPr lang="cs-CZ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cs-CZ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čitelného rozhraní</a:t>
              </a:r>
              <a:endPara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851EEE7D-C116-12B2-511F-AFBDF35CAC7B}"/>
                </a:ext>
              </a:extLst>
            </p:cNvPr>
            <p:cNvSpPr txBox="1"/>
            <p:nvPr/>
          </p:nvSpPr>
          <p:spPr>
            <a:xfrm>
              <a:off x="650945" y="2200912"/>
              <a:ext cx="1898653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Funkce FA1</a:t>
              </a:r>
              <a:br>
                <a:rPr lang="cs-CZ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cs-CZ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Sběr vstupních informací a dat pro DIC</a:t>
              </a:r>
              <a:endPara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CE3B67AB-BD23-92B3-32D4-C317A0826600}"/>
                </a:ext>
              </a:extLst>
            </p:cNvPr>
            <p:cNvGrpSpPr/>
            <p:nvPr/>
          </p:nvGrpSpPr>
          <p:grpSpPr>
            <a:xfrm>
              <a:off x="6683548" y="2141567"/>
              <a:ext cx="2113550" cy="828787"/>
              <a:chOff x="895537" y="928219"/>
              <a:chExt cx="2867605" cy="549743"/>
            </a:xfrm>
            <a:solidFill>
              <a:schemeClr val="bg1"/>
            </a:solidFill>
          </p:grpSpPr>
          <p:sp>
            <p:nvSpPr>
              <p:cNvPr id="84" name="Obdélník 83">
                <a:extLst>
                  <a:ext uri="{FF2B5EF4-FFF2-40B4-BE49-F238E27FC236}">
                    <a16:creationId xmlns:a16="http://schemas.microsoft.com/office/drawing/2014/main" id="{82229F6E-9DEF-49F2-5CD0-01C8136372A8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 dirty="0"/>
              </a:p>
            </p:txBody>
          </p:sp>
          <p:sp>
            <p:nvSpPr>
              <p:cNvPr id="85" name="TextovéPole 84">
                <a:extLst>
                  <a:ext uri="{FF2B5EF4-FFF2-40B4-BE49-F238E27FC236}">
                    <a16:creationId xmlns:a16="http://schemas.microsoft.com/office/drawing/2014/main" id="{0FCB8F42-B350-09F1-62AE-FDE38227E117}"/>
                  </a:ext>
                </a:extLst>
              </p:cNvPr>
              <p:cNvSpPr txBox="1"/>
              <p:nvPr/>
            </p:nvSpPr>
            <p:spPr>
              <a:xfrm>
                <a:off x="895537" y="967584"/>
                <a:ext cx="2867605" cy="51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Funkce FC1</a:t>
                </a:r>
                <a:b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cs-CZ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Poskytování informací a dat ve strojově čitelném formátu</a:t>
                </a:r>
                <a:endParaRPr lang="cs-CZ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9" name="Skupina 18">
              <a:extLst>
                <a:ext uri="{FF2B5EF4-FFF2-40B4-BE49-F238E27FC236}">
                  <a16:creationId xmlns:a16="http://schemas.microsoft.com/office/drawing/2014/main" id="{9674E0E7-94A3-D92D-29A1-04EFF091E083}"/>
                </a:ext>
              </a:extLst>
            </p:cNvPr>
            <p:cNvGrpSpPr/>
            <p:nvPr/>
          </p:nvGrpSpPr>
          <p:grpSpPr>
            <a:xfrm>
              <a:off x="6683549" y="4050486"/>
              <a:ext cx="2090612" cy="811190"/>
              <a:chOff x="895537" y="928219"/>
              <a:chExt cx="2804808" cy="538071"/>
            </a:xfrm>
            <a:solidFill>
              <a:schemeClr val="bg1"/>
            </a:solidFill>
          </p:grpSpPr>
          <p:sp>
            <p:nvSpPr>
              <p:cNvPr id="82" name="Obdélník 81">
                <a:extLst>
                  <a:ext uri="{FF2B5EF4-FFF2-40B4-BE49-F238E27FC236}">
                    <a16:creationId xmlns:a16="http://schemas.microsoft.com/office/drawing/2014/main" id="{C68EF5DB-C694-B67F-472B-DD2E34DB3E9B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 dirty="0"/>
              </a:p>
            </p:txBody>
          </p:sp>
          <p:sp>
            <p:nvSpPr>
              <p:cNvPr id="83" name="TextovéPole 82">
                <a:extLst>
                  <a:ext uri="{FF2B5EF4-FFF2-40B4-BE49-F238E27FC236}">
                    <a16:creationId xmlns:a16="http://schemas.microsoft.com/office/drawing/2014/main" id="{F78CE735-BD22-5195-B2B0-9BBB92C1B346}"/>
                  </a:ext>
                </a:extLst>
              </p:cNvPr>
              <p:cNvSpPr txBox="1"/>
              <p:nvPr/>
            </p:nvSpPr>
            <p:spPr>
              <a:xfrm>
                <a:off x="1008247" y="967584"/>
                <a:ext cx="2662217" cy="39809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Funkce FC3</a:t>
                </a:r>
              </a:p>
              <a:p>
                <a:pPr algn="ctr"/>
                <a:r>
                  <a:rPr lang="cs-CZ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Popis strojově čitelného rozhraní</a:t>
                </a:r>
                <a:endParaRPr lang="cs-CZ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2AEE4FF7-FA78-7C57-1005-BEB51A43662D}"/>
                </a:ext>
              </a:extLst>
            </p:cNvPr>
            <p:cNvGrpSpPr/>
            <p:nvPr/>
          </p:nvGrpSpPr>
          <p:grpSpPr>
            <a:xfrm>
              <a:off x="6683549" y="3096026"/>
              <a:ext cx="2067266" cy="811190"/>
              <a:chOff x="895537" y="928219"/>
              <a:chExt cx="2804808" cy="538071"/>
            </a:xfrm>
            <a:solidFill>
              <a:schemeClr val="bg1"/>
            </a:solidFill>
          </p:grpSpPr>
          <p:sp>
            <p:nvSpPr>
              <p:cNvPr id="80" name="Obdélník 79">
                <a:extLst>
                  <a:ext uri="{FF2B5EF4-FFF2-40B4-BE49-F238E27FC236}">
                    <a16:creationId xmlns:a16="http://schemas.microsoft.com/office/drawing/2014/main" id="{783E2A87-457E-59AE-9F78-826895CC49C9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 dirty="0"/>
              </a:p>
            </p:txBody>
          </p:sp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6746A4BC-5EBF-94FF-F52B-A159F208E5E7}"/>
                  </a:ext>
                </a:extLst>
              </p:cNvPr>
              <p:cNvSpPr txBox="1"/>
              <p:nvPr/>
            </p:nvSpPr>
            <p:spPr>
              <a:xfrm>
                <a:off x="1038128" y="967584"/>
                <a:ext cx="2519627" cy="39809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Funkce FC2</a:t>
                </a:r>
                <a:b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cs-CZ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Poskytování informací v ostatních podobách</a:t>
                </a:r>
                <a:endParaRPr lang="cs-CZ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1" name="Skupina 20">
              <a:extLst>
                <a:ext uri="{FF2B5EF4-FFF2-40B4-BE49-F238E27FC236}">
                  <a16:creationId xmlns:a16="http://schemas.microsoft.com/office/drawing/2014/main" id="{4BFAAF7D-08B0-3A78-CC07-3EFF74A5114F}"/>
                </a:ext>
              </a:extLst>
            </p:cNvPr>
            <p:cNvGrpSpPr/>
            <p:nvPr/>
          </p:nvGrpSpPr>
          <p:grpSpPr>
            <a:xfrm>
              <a:off x="6663368" y="5002460"/>
              <a:ext cx="2110793" cy="811190"/>
              <a:chOff x="895537" y="928219"/>
              <a:chExt cx="2804808" cy="538071"/>
            </a:xfrm>
            <a:solidFill>
              <a:schemeClr val="bg1"/>
            </a:solidFill>
          </p:grpSpPr>
          <p:sp>
            <p:nvSpPr>
              <p:cNvPr id="78" name="Obdélník 77">
                <a:extLst>
                  <a:ext uri="{FF2B5EF4-FFF2-40B4-BE49-F238E27FC236}">
                    <a16:creationId xmlns:a16="http://schemas.microsoft.com/office/drawing/2014/main" id="{C15EC89D-5A4D-2293-76CE-F274DBA9378C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 dirty="0"/>
              </a:p>
            </p:txBody>
          </p:sp>
          <p:sp>
            <p:nvSpPr>
              <p:cNvPr id="79" name="TextovéPole 78">
                <a:extLst>
                  <a:ext uri="{FF2B5EF4-FFF2-40B4-BE49-F238E27FC236}">
                    <a16:creationId xmlns:a16="http://schemas.microsoft.com/office/drawing/2014/main" id="{5A783627-404E-7EBD-1717-6235519A785C}"/>
                  </a:ext>
                </a:extLst>
              </p:cNvPr>
              <p:cNvSpPr txBox="1"/>
              <p:nvPr/>
            </p:nvSpPr>
            <p:spPr>
              <a:xfrm>
                <a:off x="1038129" y="967584"/>
                <a:ext cx="2519628" cy="39809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Funkce FC4</a:t>
                </a:r>
              </a:p>
              <a:p>
                <a:pPr algn="ctr"/>
                <a:r>
                  <a:rPr lang="cs-CZ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Katalog výstupních informací DIC</a:t>
                </a:r>
                <a:endParaRPr lang="cs-CZ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D4600AF6-E42C-C065-0332-5002E1E636AF}"/>
                </a:ext>
              </a:extLst>
            </p:cNvPr>
            <p:cNvGrpSpPr/>
            <p:nvPr/>
          </p:nvGrpSpPr>
          <p:grpSpPr>
            <a:xfrm>
              <a:off x="6663368" y="5954434"/>
              <a:ext cx="2110793" cy="811190"/>
              <a:chOff x="895537" y="928219"/>
              <a:chExt cx="2804808" cy="538071"/>
            </a:xfrm>
            <a:solidFill>
              <a:schemeClr val="bg1"/>
            </a:solidFill>
          </p:grpSpPr>
          <p:sp>
            <p:nvSpPr>
              <p:cNvPr id="76" name="Obdélník 75">
                <a:extLst>
                  <a:ext uri="{FF2B5EF4-FFF2-40B4-BE49-F238E27FC236}">
                    <a16:creationId xmlns:a16="http://schemas.microsoft.com/office/drawing/2014/main" id="{819F159F-95CE-2BF9-4261-07F8A0344578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 dirty="0"/>
              </a:p>
            </p:txBody>
          </p:sp>
          <p:sp>
            <p:nvSpPr>
              <p:cNvPr id="77" name="TextovéPole 76">
                <a:extLst>
                  <a:ext uri="{FF2B5EF4-FFF2-40B4-BE49-F238E27FC236}">
                    <a16:creationId xmlns:a16="http://schemas.microsoft.com/office/drawing/2014/main" id="{BF0BAE38-8A3A-0A1D-DED0-DFF96509C4C9}"/>
                  </a:ext>
                </a:extLst>
              </p:cNvPr>
              <p:cNvSpPr txBox="1"/>
              <p:nvPr/>
            </p:nvSpPr>
            <p:spPr>
              <a:xfrm>
                <a:off x="1038129" y="967584"/>
                <a:ext cx="2519628" cy="39809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Funkce FC5</a:t>
                </a:r>
                <a:b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cs-CZ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Nabídka služeb přístupu k informacím a datům</a:t>
                </a:r>
                <a:endParaRPr lang="cs-CZ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3" name="Skupina 22">
              <a:extLst>
                <a:ext uri="{FF2B5EF4-FFF2-40B4-BE49-F238E27FC236}">
                  <a16:creationId xmlns:a16="http://schemas.microsoft.com/office/drawing/2014/main" id="{A320A329-B9CB-27A1-8C5E-BF310CFB5713}"/>
                </a:ext>
              </a:extLst>
            </p:cNvPr>
            <p:cNvGrpSpPr/>
            <p:nvPr/>
          </p:nvGrpSpPr>
          <p:grpSpPr>
            <a:xfrm>
              <a:off x="9786151" y="2170200"/>
              <a:ext cx="2127140" cy="811190"/>
              <a:chOff x="895537" y="928219"/>
              <a:chExt cx="2804808" cy="538071"/>
            </a:xfrm>
            <a:solidFill>
              <a:schemeClr val="bg1"/>
            </a:solidFill>
          </p:grpSpPr>
          <p:sp>
            <p:nvSpPr>
              <p:cNvPr id="74" name="Obdélník 73">
                <a:extLst>
                  <a:ext uri="{FF2B5EF4-FFF2-40B4-BE49-F238E27FC236}">
                    <a16:creationId xmlns:a16="http://schemas.microsoft.com/office/drawing/2014/main" id="{85362136-0295-F38E-CC5F-A94488B7794E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 dirty="0"/>
              </a:p>
            </p:txBody>
          </p:sp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E9A993BC-6462-5809-C05B-446CD4F15A4C}"/>
                  </a:ext>
                </a:extLst>
              </p:cNvPr>
              <p:cNvSpPr txBox="1"/>
              <p:nvPr/>
            </p:nvSpPr>
            <p:spPr>
              <a:xfrm>
                <a:off x="1038128" y="967584"/>
                <a:ext cx="2519626" cy="39809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Funkce FD1</a:t>
                </a:r>
                <a:b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cs-CZ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Referenční lokalizační síť</a:t>
                </a:r>
                <a:endParaRPr lang="cs-CZ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4" name="Skupina 23">
              <a:extLst>
                <a:ext uri="{FF2B5EF4-FFF2-40B4-BE49-F238E27FC236}">
                  <a16:creationId xmlns:a16="http://schemas.microsoft.com/office/drawing/2014/main" id="{62F14541-8F98-41A2-1EC8-0D368F39E8EF}"/>
                </a:ext>
              </a:extLst>
            </p:cNvPr>
            <p:cNvGrpSpPr/>
            <p:nvPr/>
          </p:nvGrpSpPr>
          <p:grpSpPr>
            <a:xfrm>
              <a:off x="9783915" y="3108786"/>
              <a:ext cx="2147320" cy="811190"/>
              <a:chOff x="895537" y="928219"/>
              <a:chExt cx="2804808" cy="538071"/>
            </a:xfrm>
            <a:solidFill>
              <a:schemeClr val="bg1"/>
            </a:solidFill>
          </p:grpSpPr>
          <p:sp>
            <p:nvSpPr>
              <p:cNvPr id="72" name="Obdélník 71">
                <a:extLst>
                  <a:ext uri="{FF2B5EF4-FFF2-40B4-BE49-F238E27FC236}">
                    <a16:creationId xmlns:a16="http://schemas.microsoft.com/office/drawing/2014/main" id="{38E51CEC-806D-FEBC-8131-E6AD3398FC5F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 dirty="0"/>
              </a:p>
            </p:txBody>
          </p:sp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AFAE340F-0D2E-CB09-A6AE-46A8870530E5}"/>
                  </a:ext>
                </a:extLst>
              </p:cNvPr>
              <p:cNvSpPr txBox="1"/>
              <p:nvPr/>
            </p:nvSpPr>
            <p:spPr>
              <a:xfrm>
                <a:off x="1038129" y="967584"/>
                <a:ext cx="2519628" cy="39809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Funkce FD2</a:t>
                </a:r>
                <a:b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cs-CZ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Řízení přístupu k informacím</a:t>
                </a:r>
              </a:p>
            </p:txBody>
          </p:sp>
        </p:grpSp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2A778069-DA02-E5FE-6FFD-0898B640B0A1}"/>
                </a:ext>
              </a:extLst>
            </p:cNvPr>
            <p:cNvGrpSpPr/>
            <p:nvPr/>
          </p:nvGrpSpPr>
          <p:grpSpPr>
            <a:xfrm>
              <a:off x="9776060" y="4051715"/>
              <a:ext cx="2147321" cy="811190"/>
              <a:chOff x="895537" y="928219"/>
              <a:chExt cx="2804808" cy="538071"/>
            </a:xfrm>
            <a:solidFill>
              <a:schemeClr val="bg1"/>
            </a:solidFill>
          </p:grpSpPr>
          <p:sp>
            <p:nvSpPr>
              <p:cNvPr id="70" name="Obdélník 69">
                <a:extLst>
                  <a:ext uri="{FF2B5EF4-FFF2-40B4-BE49-F238E27FC236}">
                    <a16:creationId xmlns:a16="http://schemas.microsoft.com/office/drawing/2014/main" id="{9313FD83-5816-F600-7AC2-98A1D9C56997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 dirty="0"/>
              </a:p>
            </p:txBody>
          </p:sp>
          <p:sp>
            <p:nvSpPr>
              <p:cNvPr id="71" name="TextovéPole 70">
                <a:extLst>
                  <a:ext uri="{FF2B5EF4-FFF2-40B4-BE49-F238E27FC236}">
                    <a16:creationId xmlns:a16="http://schemas.microsoft.com/office/drawing/2014/main" id="{2BBE3E22-F221-3A52-DB88-DE56FFFA166D}"/>
                  </a:ext>
                </a:extLst>
              </p:cNvPr>
              <p:cNvSpPr txBox="1"/>
              <p:nvPr/>
            </p:nvSpPr>
            <p:spPr>
              <a:xfrm>
                <a:off x="1049848" y="943313"/>
                <a:ext cx="2519626" cy="51037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Funkce FD3</a:t>
                </a:r>
                <a:b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cs-CZ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Analytické, statistické, reportingové, expertní funkce</a:t>
                </a:r>
                <a:endParaRPr lang="cs-CZ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9770BA61-178F-8587-745A-09DD728AD2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61682" y="923544"/>
              <a:ext cx="9364230" cy="84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CC27B880-6B47-5E23-8F43-8DE35175D9A9}"/>
                </a:ext>
              </a:extLst>
            </p:cNvPr>
            <p:cNvCxnSpPr>
              <a:cxnSpLocks/>
            </p:cNvCxnSpPr>
            <p:nvPr/>
          </p:nvCxnSpPr>
          <p:spPr>
            <a:xfrm>
              <a:off x="6036130" y="738878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843858D7-E57F-2220-EDDA-8DA2D7C62C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1682" y="935261"/>
              <a:ext cx="6096" cy="2021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E411AFCF-5A20-CBD9-A3B4-8F11B696E9B1}"/>
                </a:ext>
              </a:extLst>
            </p:cNvPr>
            <p:cNvCxnSpPr>
              <a:cxnSpLocks/>
            </p:cNvCxnSpPr>
            <p:nvPr/>
          </p:nvCxnSpPr>
          <p:spPr>
            <a:xfrm>
              <a:off x="10725912" y="932431"/>
              <a:ext cx="0" cy="2021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1C3306A2-7E69-9AF0-A3AA-36AEDC823999}"/>
                </a:ext>
              </a:extLst>
            </p:cNvPr>
            <p:cNvCxnSpPr>
              <a:cxnSpLocks/>
            </p:cNvCxnSpPr>
            <p:nvPr/>
          </p:nvCxnSpPr>
          <p:spPr>
            <a:xfrm>
              <a:off x="371942" y="1936838"/>
              <a:ext cx="1" cy="34674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se šipkou 30">
              <a:extLst>
                <a:ext uri="{FF2B5EF4-FFF2-40B4-BE49-F238E27FC236}">
                  <a16:creationId xmlns:a16="http://schemas.microsoft.com/office/drawing/2014/main" id="{829B9ADF-A5B8-676B-5C4F-AEC1C011FAE7}"/>
                </a:ext>
              </a:extLst>
            </p:cNvPr>
            <p:cNvCxnSpPr>
              <a:endCxn id="88" idx="1"/>
            </p:cNvCxnSpPr>
            <p:nvPr/>
          </p:nvCxnSpPr>
          <p:spPr>
            <a:xfrm>
              <a:off x="377183" y="2547161"/>
              <a:ext cx="20804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se šipkou 31">
              <a:extLst>
                <a:ext uri="{FF2B5EF4-FFF2-40B4-BE49-F238E27FC236}">
                  <a16:creationId xmlns:a16="http://schemas.microsoft.com/office/drawing/2014/main" id="{E8AA8050-F465-8A4E-BF88-740EEBF531BD}"/>
                </a:ext>
              </a:extLst>
            </p:cNvPr>
            <p:cNvCxnSpPr/>
            <p:nvPr/>
          </p:nvCxnSpPr>
          <p:spPr>
            <a:xfrm>
              <a:off x="377183" y="3457994"/>
              <a:ext cx="208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se šipkou 32">
              <a:extLst>
                <a:ext uri="{FF2B5EF4-FFF2-40B4-BE49-F238E27FC236}">
                  <a16:creationId xmlns:a16="http://schemas.microsoft.com/office/drawing/2014/main" id="{69BEE235-8E44-4407-D512-A46B3273757F}"/>
                </a:ext>
              </a:extLst>
            </p:cNvPr>
            <p:cNvCxnSpPr/>
            <p:nvPr/>
          </p:nvCxnSpPr>
          <p:spPr>
            <a:xfrm>
              <a:off x="377183" y="4383485"/>
              <a:ext cx="208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Skupina 33">
              <a:extLst>
                <a:ext uri="{FF2B5EF4-FFF2-40B4-BE49-F238E27FC236}">
                  <a16:creationId xmlns:a16="http://schemas.microsoft.com/office/drawing/2014/main" id="{6B8EE8E5-F73C-B52D-8491-8F309E5260A8}"/>
                </a:ext>
              </a:extLst>
            </p:cNvPr>
            <p:cNvGrpSpPr/>
            <p:nvPr/>
          </p:nvGrpSpPr>
          <p:grpSpPr>
            <a:xfrm>
              <a:off x="6472514" y="1939483"/>
              <a:ext cx="211034" cy="4420546"/>
              <a:chOff x="4423814" y="1943273"/>
              <a:chExt cx="211034" cy="4420546"/>
            </a:xfrm>
          </p:grpSpPr>
          <p:cxnSp>
            <p:nvCxnSpPr>
              <p:cNvPr id="64" name="Přímá spojnice 63">
                <a:extLst>
                  <a:ext uri="{FF2B5EF4-FFF2-40B4-BE49-F238E27FC236}">
                    <a16:creationId xmlns:a16="http://schemas.microsoft.com/office/drawing/2014/main" id="{D1B23C94-BFC6-86DE-0B32-57E0F7458C9E}"/>
                  </a:ext>
                </a:extLst>
              </p:cNvPr>
              <p:cNvCxnSpPr/>
              <p:nvPr/>
            </p:nvCxnSpPr>
            <p:spPr>
              <a:xfrm>
                <a:off x="4426808" y="1943273"/>
                <a:ext cx="0" cy="44205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Přímá spojnice se šipkou 64">
                <a:extLst>
                  <a:ext uri="{FF2B5EF4-FFF2-40B4-BE49-F238E27FC236}">
                    <a16:creationId xmlns:a16="http://schemas.microsoft.com/office/drawing/2014/main" id="{3A911ED6-2277-8F37-0DAB-16B37510F948}"/>
                  </a:ext>
                </a:extLst>
              </p:cNvPr>
              <p:cNvCxnSpPr/>
              <p:nvPr/>
            </p:nvCxnSpPr>
            <p:spPr>
              <a:xfrm>
                <a:off x="4426808" y="2547161"/>
                <a:ext cx="20804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Přímá spojnice se šipkou 65">
                <a:extLst>
                  <a:ext uri="{FF2B5EF4-FFF2-40B4-BE49-F238E27FC236}">
                    <a16:creationId xmlns:a16="http://schemas.microsoft.com/office/drawing/2014/main" id="{1BFB094A-459D-E0C9-B4BE-3E383CE13995}"/>
                  </a:ext>
                </a:extLst>
              </p:cNvPr>
              <p:cNvCxnSpPr/>
              <p:nvPr/>
            </p:nvCxnSpPr>
            <p:spPr>
              <a:xfrm>
                <a:off x="4426808" y="3501621"/>
                <a:ext cx="20804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Přímá spojnice se šipkou 66">
                <a:extLst>
                  <a:ext uri="{FF2B5EF4-FFF2-40B4-BE49-F238E27FC236}">
                    <a16:creationId xmlns:a16="http://schemas.microsoft.com/office/drawing/2014/main" id="{7D19D81B-83DF-F92C-4562-CE601C9A0FC3}"/>
                  </a:ext>
                </a:extLst>
              </p:cNvPr>
              <p:cNvCxnSpPr/>
              <p:nvPr/>
            </p:nvCxnSpPr>
            <p:spPr>
              <a:xfrm>
                <a:off x="4426808" y="4456081"/>
                <a:ext cx="20804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Přímá spojnice se šipkou 67">
                <a:extLst>
                  <a:ext uri="{FF2B5EF4-FFF2-40B4-BE49-F238E27FC236}">
                    <a16:creationId xmlns:a16="http://schemas.microsoft.com/office/drawing/2014/main" id="{D6C09509-FFDE-B11D-1D33-D0771A2F6972}"/>
                  </a:ext>
                </a:extLst>
              </p:cNvPr>
              <p:cNvCxnSpPr/>
              <p:nvPr/>
            </p:nvCxnSpPr>
            <p:spPr>
              <a:xfrm>
                <a:off x="4423814" y="5408055"/>
                <a:ext cx="20804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Přímá spojnice se šipkou 68">
                <a:extLst>
                  <a:ext uri="{FF2B5EF4-FFF2-40B4-BE49-F238E27FC236}">
                    <a16:creationId xmlns:a16="http://schemas.microsoft.com/office/drawing/2014/main" id="{CFED3F1C-183F-834D-1C55-0B2145B7709D}"/>
                  </a:ext>
                </a:extLst>
              </p:cNvPr>
              <p:cNvCxnSpPr/>
              <p:nvPr/>
            </p:nvCxnSpPr>
            <p:spPr>
              <a:xfrm>
                <a:off x="4423814" y="6363819"/>
                <a:ext cx="20804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196972A9-C379-7092-D432-7170870C202B}"/>
                </a:ext>
              </a:extLst>
            </p:cNvPr>
            <p:cNvCxnSpPr>
              <a:cxnSpLocks/>
            </p:cNvCxnSpPr>
            <p:nvPr/>
          </p:nvCxnSpPr>
          <p:spPr>
            <a:xfrm>
              <a:off x="9557280" y="1936838"/>
              <a:ext cx="0" cy="3497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se šipkou 35">
              <a:extLst>
                <a:ext uri="{FF2B5EF4-FFF2-40B4-BE49-F238E27FC236}">
                  <a16:creationId xmlns:a16="http://schemas.microsoft.com/office/drawing/2014/main" id="{A5F7B5CA-2EDE-F2F1-3F11-4606F6EE342C}"/>
                </a:ext>
              </a:extLst>
            </p:cNvPr>
            <p:cNvCxnSpPr/>
            <p:nvPr/>
          </p:nvCxnSpPr>
          <p:spPr>
            <a:xfrm>
              <a:off x="9557280" y="2575039"/>
              <a:ext cx="2299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>
              <a:extLst>
                <a:ext uri="{FF2B5EF4-FFF2-40B4-BE49-F238E27FC236}">
                  <a16:creationId xmlns:a16="http://schemas.microsoft.com/office/drawing/2014/main" id="{EC70AFBB-06F1-31D7-D885-7AF44C412D2D}"/>
                </a:ext>
              </a:extLst>
            </p:cNvPr>
            <p:cNvCxnSpPr/>
            <p:nvPr/>
          </p:nvCxnSpPr>
          <p:spPr>
            <a:xfrm>
              <a:off x="9557280" y="3529499"/>
              <a:ext cx="2299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se šipkou 37">
              <a:extLst>
                <a:ext uri="{FF2B5EF4-FFF2-40B4-BE49-F238E27FC236}">
                  <a16:creationId xmlns:a16="http://schemas.microsoft.com/office/drawing/2014/main" id="{1CDC9AFD-1511-E5FC-A169-7FE16928A109}"/>
                </a:ext>
              </a:extLst>
            </p:cNvPr>
            <p:cNvCxnSpPr/>
            <p:nvPr/>
          </p:nvCxnSpPr>
          <p:spPr>
            <a:xfrm>
              <a:off x="9557280" y="4483959"/>
              <a:ext cx="2299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Skupina 38">
              <a:extLst>
                <a:ext uri="{FF2B5EF4-FFF2-40B4-BE49-F238E27FC236}">
                  <a16:creationId xmlns:a16="http://schemas.microsoft.com/office/drawing/2014/main" id="{7DAD19BA-7200-319C-0471-77509785D77D}"/>
                </a:ext>
              </a:extLst>
            </p:cNvPr>
            <p:cNvGrpSpPr/>
            <p:nvPr/>
          </p:nvGrpSpPr>
          <p:grpSpPr>
            <a:xfrm>
              <a:off x="3205978" y="1125648"/>
              <a:ext cx="2510516" cy="811190"/>
              <a:chOff x="895537" y="928219"/>
              <a:chExt cx="2804808" cy="538071"/>
            </a:xfrm>
            <a:solidFill>
              <a:schemeClr val="bg1"/>
            </a:solidFill>
          </p:grpSpPr>
          <p:sp>
            <p:nvSpPr>
              <p:cNvPr id="62" name="Obdélník 61">
                <a:extLst>
                  <a:ext uri="{FF2B5EF4-FFF2-40B4-BE49-F238E27FC236}">
                    <a16:creationId xmlns:a16="http://schemas.microsoft.com/office/drawing/2014/main" id="{F5412F0A-146E-D0CD-E182-308F9F040A9B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 dirty="0"/>
              </a:p>
            </p:txBody>
          </p:sp>
          <p:sp>
            <p:nvSpPr>
              <p:cNvPr id="63" name="TextovéPole 62">
                <a:extLst>
                  <a:ext uri="{FF2B5EF4-FFF2-40B4-BE49-F238E27FC236}">
                    <a16:creationId xmlns:a16="http://schemas.microsoft.com/office/drawing/2014/main" id="{501E75B0-BF94-D1FE-6730-DA58C5659498}"/>
                  </a:ext>
                </a:extLst>
              </p:cNvPr>
              <p:cNvSpPr txBox="1"/>
              <p:nvPr/>
            </p:nvSpPr>
            <p:spPr>
              <a:xfrm>
                <a:off x="1038128" y="967584"/>
                <a:ext cx="2519627" cy="39809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Množina funkcí FB</a:t>
                </a:r>
                <a:b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cs-CZ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Zpracování</a:t>
                </a:r>
                <a:br>
                  <a:rPr lang="cs-CZ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cs-CZ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dopravních dat a informací</a:t>
                </a:r>
                <a:endParaRPr lang="cs-CZ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40" name="Skupina 39">
              <a:extLst>
                <a:ext uri="{FF2B5EF4-FFF2-40B4-BE49-F238E27FC236}">
                  <a16:creationId xmlns:a16="http://schemas.microsoft.com/office/drawing/2014/main" id="{432BE1FB-A60F-A6A2-B870-B93314DCFE2D}"/>
                </a:ext>
              </a:extLst>
            </p:cNvPr>
            <p:cNvGrpSpPr/>
            <p:nvPr/>
          </p:nvGrpSpPr>
          <p:grpSpPr>
            <a:xfrm>
              <a:off x="3602944" y="2141566"/>
              <a:ext cx="2113550" cy="811190"/>
              <a:chOff x="895537" y="928219"/>
              <a:chExt cx="2804808" cy="538071"/>
            </a:xfrm>
            <a:solidFill>
              <a:schemeClr val="bg1"/>
            </a:solidFill>
          </p:grpSpPr>
          <p:sp>
            <p:nvSpPr>
              <p:cNvPr id="60" name="Obdélník 59">
                <a:extLst>
                  <a:ext uri="{FF2B5EF4-FFF2-40B4-BE49-F238E27FC236}">
                    <a16:creationId xmlns:a16="http://schemas.microsoft.com/office/drawing/2014/main" id="{36DF4194-D53C-DA47-00A9-5DCF85544F46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 dirty="0"/>
              </a:p>
            </p:txBody>
          </p:sp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F021CC87-3C00-31D9-00A4-938A4FDD9EA5}"/>
                  </a:ext>
                </a:extLst>
              </p:cNvPr>
              <p:cNvSpPr txBox="1"/>
              <p:nvPr/>
            </p:nvSpPr>
            <p:spPr>
              <a:xfrm>
                <a:off x="1038128" y="967584"/>
                <a:ext cx="2519627" cy="28581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Funkce FB1</a:t>
                </a:r>
                <a:b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cs-CZ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Podpora cestování</a:t>
                </a:r>
                <a:endParaRPr lang="cs-CZ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41" name="Skupina 40">
              <a:extLst>
                <a:ext uri="{FF2B5EF4-FFF2-40B4-BE49-F238E27FC236}">
                  <a16:creationId xmlns:a16="http://schemas.microsoft.com/office/drawing/2014/main" id="{3500E8F6-8715-37EA-8BDD-120FDC8A871C}"/>
                </a:ext>
              </a:extLst>
            </p:cNvPr>
            <p:cNvGrpSpPr/>
            <p:nvPr/>
          </p:nvGrpSpPr>
          <p:grpSpPr>
            <a:xfrm>
              <a:off x="3594067" y="3087615"/>
              <a:ext cx="2113550" cy="811190"/>
              <a:chOff x="895537" y="928219"/>
              <a:chExt cx="2804808" cy="538071"/>
            </a:xfrm>
            <a:solidFill>
              <a:schemeClr val="bg1"/>
            </a:solidFill>
          </p:grpSpPr>
          <p:sp>
            <p:nvSpPr>
              <p:cNvPr id="58" name="Obdélník 57">
                <a:extLst>
                  <a:ext uri="{FF2B5EF4-FFF2-40B4-BE49-F238E27FC236}">
                    <a16:creationId xmlns:a16="http://schemas.microsoft.com/office/drawing/2014/main" id="{369214A2-956F-4CA8-6B10-C5A0C2E21FCF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 dirty="0"/>
              </a:p>
            </p:txBody>
          </p:sp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8B9E1FC0-5895-5495-899A-870067AB9A95}"/>
                  </a:ext>
                </a:extLst>
              </p:cNvPr>
              <p:cNvSpPr txBox="1"/>
              <p:nvPr/>
            </p:nvSpPr>
            <p:spPr>
              <a:xfrm>
                <a:off x="1038128" y="967584"/>
                <a:ext cx="2519627" cy="28581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Funkce FB2</a:t>
                </a:r>
                <a:b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cs-CZ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Infrastruktura a provoz</a:t>
                </a:r>
                <a:endParaRPr lang="cs-CZ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81BE3160-EA14-59E8-BB6A-F79739044C47}"/>
                </a:ext>
              </a:extLst>
            </p:cNvPr>
            <p:cNvCxnSpPr>
              <a:cxnSpLocks/>
            </p:cNvCxnSpPr>
            <p:nvPr/>
          </p:nvCxnSpPr>
          <p:spPr>
            <a:xfrm>
              <a:off x="3386027" y="1936838"/>
              <a:ext cx="0" cy="25471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>
              <a:extLst>
                <a:ext uri="{FF2B5EF4-FFF2-40B4-BE49-F238E27FC236}">
                  <a16:creationId xmlns:a16="http://schemas.microsoft.com/office/drawing/2014/main" id="{8B7805A9-061E-FFCA-9E93-451D47056FFE}"/>
                </a:ext>
              </a:extLst>
            </p:cNvPr>
            <p:cNvCxnSpPr>
              <a:cxnSpLocks/>
            </p:cNvCxnSpPr>
            <p:nvPr/>
          </p:nvCxnSpPr>
          <p:spPr>
            <a:xfrm>
              <a:off x="3394903" y="2543371"/>
              <a:ext cx="20804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se šipkou 43">
              <a:extLst>
                <a:ext uri="{FF2B5EF4-FFF2-40B4-BE49-F238E27FC236}">
                  <a16:creationId xmlns:a16="http://schemas.microsoft.com/office/drawing/2014/main" id="{A45BAD3B-E7E0-22C0-2BAA-65D880DB9C09}"/>
                </a:ext>
              </a:extLst>
            </p:cNvPr>
            <p:cNvCxnSpPr/>
            <p:nvPr/>
          </p:nvCxnSpPr>
          <p:spPr>
            <a:xfrm>
              <a:off x="3394904" y="3514381"/>
              <a:ext cx="208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>
              <a:extLst>
                <a:ext uri="{FF2B5EF4-FFF2-40B4-BE49-F238E27FC236}">
                  <a16:creationId xmlns:a16="http://schemas.microsoft.com/office/drawing/2014/main" id="{20D816AB-D19E-852B-7396-CFE540CE8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9524" y="931963"/>
              <a:ext cx="6096" cy="2021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BE2992EF-D95B-A2B9-6359-FA4B9A2965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1841" y="928406"/>
              <a:ext cx="6096" cy="2021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Skupina 46">
              <a:extLst>
                <a:ext uri="{FF2B5EF4-FFF2-40B4-BE49-F238E27FC236}">
                  <a16:creationId xmlns:a16="http://schemas.microsoft.com/office/drawing/2014/main" id="{110A4514-FBC2-DD31-D88A-8F24AA99208E}"/>
                </a:ext>
              </a:extLst>
            </p:cNvPr>
            <p:cNvGrpSpPr/>
            <p:nvPr/>
          </p:nvGrpSpPr>
          <p:grpSpPr>
            <a:xfrm>
              <a:off x="3608185" y="4050485"/>
              <a:ext cx="2113550" cy="811190"/>
              <a:chOff x="895537" y="928219"/>
              <a:chExt cx="2804808" cy="538071"/>
            </a:xfrm>
            <a:solidFill>
              <a:schemeClr val="bg1"/>
            </a:solidFill>
          </p:grpSpPr>
          <p:sp>
            <p:nvSpPr>
              <p:cNvPr id="56" name="Obdélník 55">
                <a:extLst>
                  <a:ext uri="{FF2B5EF4-FFF2-40B4-BE49-F238E27FC236}">
                    <a16:creationId xmlns:a16="http://schemas.microsoft.com/office/drawing/2014/main" id="{03CBB241-502E-DA39-4752-83F5AE316970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 dirty="0"/>
              </a:p>
            </p:txBody>
          </p:sp>
          <p:sp>
            <p:nvSpPr>
              <p:cNvPr id="57" name="TextovéPole 56">
                <a:extLst>
                  <a:ext uri="{FF2B5EF4-FFF2-40B4-BE49-F238E27FC236}">
                    <a16:creationId xmlns:a16="http://schemas.microsoft.com/office/drawing/2014/main" id="{26B59D76-BEF5-726A-5D34-B5C4922256F5}"/>
                  </a:ext>
                </a:extLst>
              </p:cNvPr>
              <p:cNvSpPr txBox="1"/>
              <p:nvPr/>
            </p:nvSpPr>
            <p:spPr>
              <a:xfrm>
                <a:off x="1031173" y="945363"/>
                <a:ext cx="2519627" cy="39809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Funkce FB3</a:t>
                </a:r>
                <a:b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cs-CZ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Organizace dopravy a spolupráce </a:t>
                </a:r>
                <a:endParaRPr lang="cs-CZ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cxnSp>
          <p:nvCxnSpPr>
            <p:cNvPr id="48" name="Přímá spojnice se šipkou 47">
              <a:extLst>
                <a:ext uri="{FF2B5EF4-FFF2-40B4-BE49-F238E27FC236}">
                  <a16:creationId xmlns:a16="http://schemas.microsoft.com/office/drawing/2014/main" id="{7E667ABC-46A0-E4DF-6AD4-8AEC5C094B8E}"/>
                </a:ext>
              </a:extLst>
            </p:cNvPr>
            <p:cNvCxnSpPr/>
            <p:nvPr/>
          </p:nvCxnSpPr>
          <p:spPr>
            <a:xfrm>
              <a:off x="3394904" y="4473326"/>
              <a:ext cx="208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bdélník 48">
              <a:extLst>
                <a:ext uri="{FF2B5EF4-FFF2-40B4-BE49-F238E27FC236}">
                  <a16:creationId xmlns:a16="http://schemas.microsoft.com/office/drawing/2014/main" id="{8E515FC6-2FBD-B013-3A03-90E55F99C2CA}"/>
                </a:ext>
              </a:extLst>
            </p:cNvPr>
            <p:cNvSpPr/>
            <p:nvPr/>
          </p:nvSpPr>
          <p:spPr>
            <a:xfrm>
              <a:off x="579982" y="4050486"/>
              <a:ext cx="2113550" cy="81119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00" dirty="0"/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840ACDE3-464A-D8F0-EE32-476D96E80E66}"/>
                </a:ext>
              </a:extLst>
            </p:cNvPr>
            <p:cNvSpPr txBox="1"/>
            <p:nvPr/>
          </p:nvSpPr>
          <p:spPr>
            <a:xfrm>
              <a:off x="687431" y="4109832"/>
              <a:ext cx="1898653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Funkce FA3</a:t>
              </a:r>
              <a:br>
                <a:rPr lang="cs-CZ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cs-CZ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Katalog vstupních</a:t>
              </a:r>
              <a:br>
                <a:rPr lang="cs-CZ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cs-CZ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dopravních informací</a:t>
              </a:r>
              <a:endPara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51" name="Přímá spojnice se šipkou 50">
              <a:extLst>
                <a:ext uri="{FF2B5EF4-FFF2-40B4-BE49-F238E27FC236}">
                  <a16:creationId xmlns:a16="http://schemas.microsoft.com/office/drawing/2014/main" id="{59F8D78D-BE01-7758-BC11-7AC04DADBF20}"/>
                </a:ext>
              </a:extLst>
            </p:cNvPr>
            <p:cNvCxnSpPr/>
            <p:nvPr/>
          </p:nvCxnSpPr>
          <p:spPr>
            <a:xfrm>
              <a:off x="371942" y="5396044"/>
              <a:ext cx="208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Skupina 51">
              <a:extLst>
                <a:ext uri="{FF2B5EF4-FFF2-40B4-BE49-F238E27FC236}">
                  <a16:creationId xmlns:a16="http://schemas.microsoft.com/office/drawing/2014/main" id="{4122BD1C-C660-1377-BCEB-6F43333DCE2B}"/>
                </a:ext>
              </a:extLst>
            </p:cNvPr>
            <p:cNvGrpSpPr/>
            <p:nvPr/>
          </p:nvGrpSpPr>
          <p:grpSpPr>
            <a:xfrm>
              <a:off x="9776060" y="5002460"/>
              <a:ext cx="2147321" cy="811190"/>
              <a:chOff x="895537" y="928219"/>
              <a:chExt cx="2804808" cy="538071"/>
            </a:xfrm>
            <a:solidFill>
              <a:schemeClr val="bg1"/>
            </a:solidFill>
          </p:grpSpPr>
          <p:sp>
            <p:nvSpPr>
              <p:cNvPr id="54" name="Obdélník 53">
                <a:extLst>
                  <a:ext uri="{FF2B5EF4-FFF2-40B4-BE49-F238E27FC236}">
                    <a16:creationId xmlns:a16="http://schemas.microsoft.com/office/drawing/2014/main" id="{8EB13BDE-7164-1E1D-AA31-0BD4FBBD3E04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 dirty="0"/>
              </a:p>
            </p:txBody>
          </p:sp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817376C3-93E1-F11C-508F-7C3400609EB5}"/>
                  </a:ext>
                </a:extLst>
              </p:cNvPr>
              <p:cNvSpPr txBox="1"/>
              <p:nvPr/>
            </p:nvSpPr>
            <p:spPr>
              <a:xfrm>
                <a:off x="1049848" y="943313"/>
                <a:ext cx="2519626" cy="39809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Funkce FD4</a:t>
                </a:r>
                <a:br>
                  <a:rPr lang="cs-CZ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cs-CZ" sz="1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Editace dopravních informací</a:t>
                </a:r>
                <a:endParaRPr lang="cs-CZ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cxnSp>
          <p:nvCxnSpPr>
            <p:cNvPr id="53" name="Přímá spojnice se šipkou 52">
              <a:extLst>
                <a:ext uri="{FF2B5EF4-FFF2-40B4-BE49-F238E27FC236}">
                  <a16:creationId xmlns:a16="http://schemas.microsoft.com/office/drawing/2014/main" id="{8BB04709-0336-0506-F893-FBFB45E4E4AF}"/>
                </a:ext>
              </a:extLst>
            </p:cNvPr>
            <p:cNvCxnSpPr/>
            <p:nvPr/>
          </p:nvCxnSpPr>
          <p:spPr>
            <a:xfrm>
              <a:off x="9557280" y="5434704"/>
              <a:ext cx="2299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8" name="Obrázek 97">
            <a:extLst>
              <a:ext uri="{FF2B5EF4-FFF2-40B4-BE49-F238E27FC236}">
                <a16:creationId xmlns:a16="http://schemas.microsoft.com/office/drawing/2014/main" id="{22B96A3D-6F55-AD72-D8DA-AC7CE561B53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2" t="16297" r="25453" b="20526"/>
          <a:stretch/>
        </p:blipFill>
        <p:spPr bwMode="auto">
          <a:xfrm>
            <a:off x="4160519" y="5287802"/>
            <a:ext cx="1993099" cy="1611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451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ADE548-9286-484F-8D74-1E1FBEB07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44D2F7A-3B2F-42AC-A888-7309834A61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09" y="604084"/>
            <a:ext cx="10430255" cy="6184955"/>
          </a:xfrm>
          <a:prstGeom prst="rect">
            <a:avLst/>
          </a:prstGeom>
          <a:noFill/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2256D881-8055-0F56-8D16-3A7B12D2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25865" y="3131589"/>
            <a:ext cx="5736183" cy="823596"/>
          </a:xfrm>
        </p:spPr>
        <p:txBody>
          <a:bodyPr>
            <a:normAutofit/>
          </a:bodyPr>
          <a:lstStyle/>
          <a:p>
            <a:r>
              <a:rPr lang="cs-CZ" sz="2400" dirty="0"/>
              <a:t>Informační architektura DIC</a:t>
            </a:r>
          </a:p>
        </p:txBody>
      </p:sp>
    </p:spTree>
    <p:extLst>
      <p:ext uri="{BB962C8B-B14F-4D97-AF65-F5344CB8AC3E}">
        <p14:creationId xmlns:p14="http://schemas.microsoft.com/office/powerpoint/2010/main" val="1722872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9D64C-30D4-40C5-BF14-C0C0D851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25865" y="3131589"/>
            <a:ext cx="5736183" cy="823596"/>
          </a:xfrm>
        </p:spPr>
        <p:txBody>
          <a:bodyPr>
            <a:normAutofit/>
          </a:bodyPr>
          <a:lstStyle/>
          <a:p>
            <a:r>
              <a:rPr lang="cs-CZ" sz="2400" dirty="0"/>
              <a:t>Informační architektura NDIC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ADE548-9286-484F-8D74-1E1FBEB07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1FE0C6-23BE-45BE-8A02-D4B652BE75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3" y="701366"/>
            <a:ext cx="10512551" cy="6113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9813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9D64C-30D4-40C5-BF14-C0C0D851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02156"/>
            <a:ext cx="4988553" cy="1188720"/>
          </a:xfrm>
        </p:spPr>
        <p:txBody>
          <a:bodyPr>
            <a:normAutofit/>
          </a:bodyPr>
          <a:lstStyle/>
          <a:p>
            <a:r>
              <a:rPr lang="cs-CZ" sz="4400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DF8C45-F097-467F-B1D9-080D0CF59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8" y="1563624"/>
            <a:ext cx="7436373" cy="4808265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SzPts val="3600"/>
              <a:buFont typeface="Arial"/>
              <a:buChar char="•"/>
            </a:pPr>
            <a:r>
              <a:rPr lang="cs-CZ" sz="2400" dirty="0"/>
              <a:t>Digitalizace systémů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SzPts val="3600"/>
              <a:buFont typeface="Arial"/>
              <a:buChar char="•"/>
            </a:pPr>
            <a:r>
              <a:rPr lang="cs-CZ" sz="2400" dirty="0"/>
              <a:t>Nová architektura DIC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SzPts val="3600"/>
              <a:buFont typeface="Arial"/>
              <a:buChar char="•"/>
            </a:pPr>
            <a:r>
              <a:rPr lang="cs-CZ" sz="2400" dirty="0"/>
              <a:t>Využití i pro menší obce a města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SzPts val="3600"/>
              <a:buFont typeface="Arial"/>
              <a:buChar char="•"/>
            </a:pPr>
            <a:r>
              <a:rPr lang="cs-CZ" sz="2400" dirty="0"/>
              <a:t>Možnost dalších navazujících TP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SzPts val="3600"/>
              <a:buFont typeface="Arial"/>
              <a:buChar char="•"/>
            </a:pPr>
            <a:r>
              <a:rPr lang="cs-CZ" sz="2400" dirty="0"/>
              <a:t>Vazba na NAP</a:t>
            </a: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SzPts val="3600"/>
              <a:buFont typeface="Arial"/>
              <a:buChar char="•"/>
            </a:pPr>
            <a:r>
              <a:rPr lang="cs-CZ" sz="2400" dirty="0"/>
              <a:t>Vazba na Centrální evidenci pozemních komunikací</a:t>
            </a:r>
            <a:r>
              <a:rPr lang="cs-CZ" sz="1400" dirty="0"/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ADE548-9286-484F-8D74-1E1FBEB07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18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9D64C-30D4-40C5-BF14-C0C0D851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96" y="1932334"/>
            <a:ext cx="10464755" cy="1188720"/>
          </a:xfrm>
        </p:spPr>
        <p:txBody>
          <a:bodyPr>
            <a:normAutofit fontScale="90000"/>
          </a:bodyPr>
          <a:lstStyle/>
          <a:p>
            <a:r>
              <a:rPr lang="cs-CZ" sz="5400" dirty="0"/>
              <a:t>Děkujeme Vám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DF8C45-F097-467F-B1D9-080D0CF59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3611" y="3928188"/>
            <a:ext cx="4804778" cy="2131921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3600"/>
              <a:buNone/>
            </a:pPr>
            <a:r>
              <a:rPr lang="cs-CZ" sz="2800" b="1" dirty="0">
                <a:solidFill>
                  <a:srgbClr val="F3711C"/>
                </a:solidFill>
              </a:rPr>
              <a:t>Michal Jeřábek</a:t>
            </a:r>
          </a:p>
          <a:p>
            <a:pPr marL="0" lvl="0" indent="0" algn="ctr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3600"/>
              <a:buNone/>
            </a:pPr>
            <a:r>
              <a:rPr lang="cs-CZ" sz="2800" b="1" dirty="0">
                <a:solidFill>
                  <a:srgbClr val="F3711C"/>
                </a:solidFill>
              </a:rPr>
              <a:t>David Novák</a:t>
            </a:r>
          </a:p>
          <a:p>
            <a:pPr marL="0" lvl="0" indent="0" algn="ctr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3600"/>
              <a:buNone/>
            </a:pPr>
            <a:r>
              <a:rPr lang="cs-CZ" sz="2800" b="1" dirty="0">
                <a:solidFill>
                  <a:srgbClr val="F3711C"/>
                </a:solidFill>
              </a:rPr>
              <a:t>Roman Srp</a:t>
            </a:r>
          </a:p>
          <a:p>
            <a:pPr marL="0" lvl="0" indent="0" algn="ctr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3600"/>
              <a:buNone/>
            </a:pPr>
            <a:r>
              <a:rPr lang="cs-CZ" sz="2800" b="1" dirty="0">
                <a:solidFill>
                  <a:srgbClr val="F3711C"/>
                </a:solidFill>
              </a:rPr>
              <a:t>Tomáš Tichý</a:t>
            </a:r>
            <a:endParaRPr lang="cs-CZ" b="1" dirty="0">
              <a:solidFill>
                <a:srgbClr val="F3711C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ADE548-9286-484F-8D74-1E1FBEB07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5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9D64C-30D4-40C5-BF14-C0C0D851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02156"/>
            <a:ext cx="6041063" cy="1188720"/>
          </a:xfrm>
        </p:spPr>
        <p:txBody>
          <a:bodyPr>
            <a:normAutofit fontScale="90000"/>
          </a:bodyPr>
          <a:lstStyle/>
          <a:p>
            <a:r>
              <a:rPr lang="cs-CZ" sz="4400" dirty="0"/>
              <a:t>Osnova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DF8C45-F097-467F-B1D9-080D0CF59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945003"/>
            <a:ext cx="10486097" cy="2194560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cs-CZ" sz="2800" dirty="0"/>
              <a:t>Současný stav TP 172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</a:pPr>
            <a:r>
              <a:rPr lang="cs-CZ" sz="2800" dirty="0"/>
              <a:t>Příprava nového TP 172 etapy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</a:pPr>
            <a:r>
              <a:rPr lang="cs-CZ" sz="2800" dirty="0"/>
              <a:t>Přístup  k realizaci Etapy 1 TP 172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</a:pPr>
            <a:r>
              <a:rPr lang="cs-CZ" sz="2800" dirty="0"/>
              <a:t>Definice DIC v rámci TP 172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</a:pPr>
            <a:r>
              <a:rPr lang="cs-CZ" sz="2800" dirty="0"/>
              <a:t>Vybrané části Etapy 1 </a:t>
            </a:r>
            <a:r>
              <a:rPr lang="cs-CZ" sz="2800" b="1" dirty="0"/>
              <a:t>TP 172 obrazem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</a:pPr>
            <a:endParaRPr lang="cs-CZ" sz="2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ADE548-9286-484F-8D74-1E1FBEB07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6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9D64C-30D4-40C5-BF14-C0C0D851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02156"/>
            <a:ext cx="6468833" cy="1188720"/>
          </a:xfrm>
        </p:spPr>
        <p:txBody>
          <a:bodyPr>
            <a:normAutofit/>
          </a:bodyPr>
          <a:lstStyle/>
          <a:p>
            <a:r>
              <a:rPr lang="cs-CZ" sz="3200" dirty="0"/>
              <a:t>Současný stav TP 172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DF8C45-F097-467F-B1D9-080D0CF59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127" y="2359152"/>
            <a:ext cx="11303360" cy="3876421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34000"/>
              </a:lnSpc>
              <a:spcBef>
                <a:spcPts val="0"/>
              </a:spcBef>
              <a:spcAft>
                <a:spcPts val="1200"/>
              </a:spcAft>
              <a:buSzPts val="2800"/>
            </a:pPr>
            <a:r>
              <a:rPr lang="cs-CZ" sz="2400" dirty="0"/>
              <a:t>TP 172 – Dopravní informační centra: 2005</a:t>
            </a:r>
          </a:p>
          <a:p>
            <a:pPr lvl="0">
              <a:lnSpc>
                <a:spcPct val="134000"/>
              </a:lnSpc>
              <a:spcBef>
                <a:spcPts val="0"/>
              </a:spcBef>
              <a:spcAft>
                <a:spcPts val="1200"/>
              </a:spcAft>
              <a:buSzPts val="2800"/>
            </a:pPr>
            <a:r>
              <a:rPr lang="cs-CZ" sz="2400" dirty="0"/>
              <a:t>Primárně zaměřené na DIC a NDIC ve velkých městech</a:t>
            </a:r>
          </a:p>
          <a:p>
            <a:pPr lvl="0">
              <a:lnSpc>
                <a:spcPct val="134000"/>
              </a:lnSpc>
              <a:spcBef>
                <a:spcPts val="0"/>
              </a:spcBef>
              <a:spcAft>
                <a:spcPts val="1200"/>
              </a:spcAft>
              <a:buSzPts val="2800"/>
            </a:pPr>
            <a:r>
              <a:rPr lang="cs-CZ" sz="2400" dirty="0"/>
              <a:t>Základní architektura řízení a ovlivňování dopravy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ts val="2800"/>
            </a:pPr>
            <a:r>
              <a:rPr lang="cs-CZ" sz="2400" dirty="0"/>
              <a:t>Příliš detailní doporučení na realizaci a výměnu informací mezi systémy ITS v silniční dopravě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ts val="2800"/>
            </a:pPr>
            <a:r>
              <a:rPr lang="cs-CZ" sz="2400" dirty="0"/>
              <a:t>Přesah do veřejné osobní dopravy</a:t>
            </a:r>
          </a:p>
          <a:p>
            <a:pPr>
              <a:lnSpc>
                <a:spcPct val="124000"/>
              </a:lnSpc>
              <a:spcBef>
                <a:spcPts val="1000"/>
              </a:spcBef>
              <a:spcAft>
                <a:spcPts val="1200"/>
              </a:spcAft>
              <a:buSzPts val="2800"/>
            </a:pPr>
            <a:r>
              <a:rPr lang="cs-CZ" sz="2400" dirty="0"/>
              <a:t>Kvalitní dokument, přístupem a obsahem odpovídající své době, v současné době již neaplikovatelný = &gt; </a:t>
            </a:r>
            <a:r>
              <a:rPr lang="cs-CZ" sz="2400" b="1" dirty="0"/>
              <a:t>revize TP 172 formou přípravy nového dokumentu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ts val="2800"/>
            </a:pP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ADE548-9286-484F-8D74-1E1FBEB07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9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9D64C-30D4-40C5-BF14-C0C0D851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02156"/>
            <a:ext cx="4988553" cy="1188720"/>
          </a:xfrm>
        </p:spPr>
        <p:txBody>
          <a:bodyPr>
            <a:normAutofit/>
          </a:bodyPr>
          <a:lstStyle/>
          <a:p>
            <a:r>
              <a:rPr lang="cs-CZ" sz="3200" dirty="0"/>
              <a:t>Revize TP 172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DF8C45-F097-467F-B1D9-080D0CF59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769" y="2075688"/>
            <a:ext cx="9686462" cy="4080156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24000"/>
              </a:lnSpc>
              <a:spcBef>
                <a:spcPts val="600"/>
              </a:spcBef>
              <a:spcAft>
                <a:spcPts val="1200"/>
              </a:spcAft>
              <a:buSzPts val="2800"/>
              <a:buFont typeface="Arial"/>
              <a:buChar char="•"/>
            </a:pPr>
            <a:r>
              <a:rPr lang="cs-CZ" sz="2400" dirty="0"/>
              <a:t>Etapy I - IV: 	9/22 – 6/23</a:t>
            </a:r>
          </a:p>
          <a:p>
            <a:pPr marL="342900" lvl="0" indent="-342900">
              <a:lnSpc>
                <a:spcPct val="124000"/>
              </a:lnSpc>
              <a:spcBef>
                <a:spcPts val="600"/>
              </a:spcBef>
              <a:spcAft>
                <a:spcPts val="1200"/>
              </a:spcAft>
              <a:buSzPts val="2800"/>
              <a:buFont typeface="Arial"/>
              <a:buChar char="•"/>
            </a:pPr>
            <a:r>
              <a:rPr lang="cs-CZ" sz="2400" dirty="0"/>
              <a:t>Etapa I.  Dopravní systém a informace + </a:t>
            </a:r>
            <a:r>
              <a:rPr lang="cs-CZ" sz="2400" b="1" dirty="0"/>
              <a:t>vymezení DIC a jeho architektury</a:t>
            </a:r>
          </a:p>
          <a:p>
            <a:pPr marL="342900" lvl="0" indent="-342900">
              <a:lnSpc>
                <a:spcPct val="124000"/>
              </a:lnSpc>
              <a:spcBef>
                <a:spcPts val="600"/>
              </a:spcBef>
              <a:spcAft>
                <a:spcPts val="1200"/>
              </a:spcAft>
              <a:buSzPts val="2800"/>
              <a:buFont typeface="Arial"/>
              <a:buChar char="•"/>
            </a:pPr>
            <a:r>
              <a:rPr lang="cs-CZ" sz="2400" dirty="0"/>
              <a:t>Etapa II. </a:t>
            </a:r>
            <a:r>
              <a:rPr lang="cs-CZ" sz="2400" dirty="0" err="1"/>
              <a:t>Highlevel</a:t>
            </a:r>
            <a:r>
              <a:rPr lang="cs-CZ" sz="2400" dirty="0"/>
              <a:t> </a:t>
            </a:r>
            <a:r>
              <a:rPr lang="cs-CZ" sz="2400" b="1" dirty="0"/>
              <a:t>katalog dat </a:t>
            </a:r>
            <a:r>
              <a:rPr lang="cs-CZ" sz="2400" dirty="0"/>
              <a:t>a informací + </a:t>
            </a:r>
            <a:r>
              <a:rPr lang="cs-CZ" sz="2400" b="1" dirty="0"/>
              <a:t>požadavky na DIC</a:t>
            </a:r>
          </a:p>
          <a:p>
            <a:pPr marL="342900" lvl="0" indent="-342900">
              <a:lnSpc>
                <a:spcPct val="124000"/>
              </a:lnSpc>
              <a:spcBef>
                <a:spcPts val="600"/>
              </a:spcBef>
              <a:spcAft>
                <a:spcPts val="1200"/>
              </a:spcAft>
              <a:buSzPts val="2800"/>
              <a:buFont typeface="Arial"/>
              <a:buChar char="•"/>
            </a:pPr>
            <a:r>
              <a:rPr lang="cs-CZ" sz="2400" dirty="0"/>
              <a:t>Etapa III. Literatura, pojmy, slovník, přílohy apod.</a:t>
            </a:r>
          </a:p>
          <a:p>
            <a:pPr marL="342900" lvl="0" indent="-342900">
              <a:lnSpc>
                <a:spcPct val="124000"/>
              </a:lnSpc>
              <a:spcBef>
                <a:spcPts val="600"/>
              </a:spcBef>
              <a:spcAft>
                <a:spcPts val="1200"/>
              </a:spcAft>
              <a:buSzPts val="2800"/>
              <a:buFont typeface="Arial"/>
              <a:buChar char="•"/>
            </a:pPr>
            <a:r>
              <a:rPr lang="cs-CZ" sz="2400" dirty="0"/>
              <a:t>Etapa IV. Projednání a schvalování – čistopis TP</a:t>
            </a:r>
          </a:p>
          <a:p>
            <a:pPr marL="342900" lvl="0" indent="-342900">
              <a:lnSpc>
                <a:spcPct val="124000"/>
              </a:lnSpc>
              <a:spcBef>
                <a:spcPts val="600"/>
              </a:spcBef>
              <a:spcAft>
                <a:spcPts val="1200"/>
              </a:spcAft>
              <a:buSzPts val="2800"/>
              <a:buFont typeface="Arial"/>
              <a:buChar char="•"/>
            </a:pPr>
            <a:r>
              <a:rPr lang="cs-CZ" sz="2400" b="1" dirty="0"/>
              <a:t>Přístup:</a:t>
            </a:r>
            <a:br>
              <a:rPr lang="cs-CZ" sz="2400" b="1" dirty="0"/>
            </a:br>
            <a:r>
              <a:rPr lang="cs-CZ" sz="2400" dirty="0"/>
              <a:t>zajistit, aby TP 172 byl srozumitelný dokument použitelný nejen pro „velká DIC“, ale také na úrovni menších měst a obcí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ADE548-9286-484F-8D74-1E1FBEB07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9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9D64C-30D4-40C5-BF14-C0C0D851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02156"/>
            <a:ext cx="4988553" cy="1188720"/>
          </a:xfrm>
        </p:spPr>
        <p:txBody>
          <a:bodyPr>
            <a:normAutofit/>
          </a:bodyPr>
          <a:lstStyle/>
          <a:p>
            <a:r>
              <a:rPr lang="cs-CZ" sz="3200" dirty="0"/>
              <a:t>Řešitel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DF8C45-F097-467F-B1D9-080D0CF59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743" y="3054096"/>
            <a:ext cx="10152806" cy="1188720"/>
          </a:xfrm>
        </p:spPr>
        <p:txBody>
          <a:bodyPr>
            <a:normAutofit fontScale="85000" lnSpcReduction="20000"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cs-CZ" sz="2800" dirty="0"/>
              <a:t>Sdružení pro dopravní telematiku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</a:pPr>
            <a:r>
              <a:rPr lang="cs-CZ" sz="2800" dirty="0"/>
              <a:t>Zakázka pro ŘSD ČR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</a:pPr>
            <a:r>
              <a:rPr lang="cs-CZ" sz="2800" dirty="0"/>
              <a:t>Aktuální stav: předán draft Etapy 1, začínají práce na Etapě 2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ADE548-9286-484F-8D74-1E1FBEB07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1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9D64C-30D4-40C5-BF14-C0C0D851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10" y="303814"/>
            <a:ext cx="11013401" cy="823596"/>
          </a:xfrm>
        </p:spPr>
        <p:txBody>
          <a:bodyPr>
            <a:noAutofit/>
          </a:bodyPr>
          <a:lstStyle/>
          <a:p>
            <a:r>
              <a:rPr lang="cs-CZ" dirty="0"/>
              <a:t>Základní model organizace dopravního systému</a:t>
            </a:r>
          </a:p>
        </p:txBody>
      </p: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C03AFF14-03D2-CF9E-DE13-36A8BF0B6D40}"/>
              </a:ext>
            </a:extLst>
          </p:cNvPr>
          <p:cNvGrpSpPr/>
          <p:nvPr/>
        </p:nvGrpSpPr>
        <p:grpSpPr>
          <a:xfrm>
            <a:off x="2595975" y="1216152"/>
            <a:ext cx="7000050" cy="5102240"/>
            <a:chOff x="2702940" y="562878"/>
            <a:chExt cx="6858198" cy="5718938"/>
          </a:xfrm>
        </p:grpSpPr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DA94298D-110F-1F58-11A4-E615082BA665}"/>
                </a:ext>
              </a:extLst>
            </p:cNvPr>
            <p:cNvSpPr/>
            <p:nvPr/>
          </p:nvSpPr>
          <p:spPr>
            <a:xfrm>
              <a:off x="4470936" y="1037247"/>
              <a:ext cx="4632304" cy="152473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9" name="Obdélník 48">
              <a:extLst>
                <a:ext uri="{FF2B5EF4-FFF2-40B4-BE49-F238E27FC236}">
                  <a16:creationId xmlns:a16="http://schemas.microsoft.com/office/drawing/2014/main" id="{C400DA86-9780-D5D8-BB99-B279960693F6}"/>
                </a:ext>
              </a:extLst>
            </p:cNvPr>
            <p:cNvSpPr/>
            <p:nvPr/>
          </p:nvSpPr>
          <p:spPr>
            <a:xfrm>
              <a:off x="4284437" y="1229397"/>
              <a:ext cx="4632304" cy="152473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0" name="Obdélník 49">
              <a:extLst>
                <a:ext uri="{FF2B5EF4-FFF2-40B4-BE49-F238E27FC236}">
                  <a16:creationId xmlns:a16="http://schemas.microsoft.com/office/drawing/2014/main" id="{200F4126-4E20-7468-F15D-D6CE21719180}"/>
                </a:ext>
              </a:extLst>
            </p:cNvPr>
            <p:cNvSpPr/>
            <p:nvPr/>
          </p:nvSpPr>
          <p:spPr>
            <a:xfrm>
              <a:off x="4076517" y="1428202"/>
              <a:ext cx="4632304" cy="152473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1743E30D-78D9-219D-A225-A2B0D698ED9B}"/>
                </a:ext>
              </a:extLst>
            </p:cNvPr>
            <p:cNvSpPr/>
            <p:nvPr/>
          </p:nvSpPr>
          <p:spPr>
            <a:xfrm>
              <a:off x="3881332" y="1627230"/>
              <a:ext cx="4632305" cy="152473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2" name="Obdélník 51">
              <a:extLst>
                <a:ext uri="{FF2B5EF4-FFF2-40B4-BE49-F238E27FC236}">
                  <a16:creationId xmlns:a16="http://schemas.microsoft.com/office/drawing/2014/main" id="{F887617E-0081-C0A9-8375-37ECDA16C8B3}"/>
                </a:ext>
              </a:extLst>
            </p:cNvPr>
            <p:cNvSpPr/>
            <p:nvPr/>
          </p:nvSpPr>
          <p:spPr>
            <a:xfrm>
              <a:off x="4470936" y="4739497"/>
              <a:ext cx="3325906" cy="15247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3" name="TextovéPole 52">
              <a:extLst>
                <a:ext uri="{FF2B5EF4-FFF2-40B4-BE49-F238E27FC236}">
                  <a16:creationId xmlns:a16="http://schemas.microsoft.com/office/drawing/2014/main" id="{BDD5329D-39AA-A3D7-7835-992569E44036}"/>
                </a:ext>
              </a:extLst>
            </p:cNvPr>
            <p:cNvSpPr txBox="1"/>
            <p:nvPr/>
          </p:nvSpPr>
          <p:spPr>
            <a:xfrm>
              <a:off x="4775424" y="4336710"/>
              <a:ext cx="2716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Dopravní systém (DS)</a:t>
              </a:r>
            </a:p>
          </p:txBody>
        </p:sp>
        <p:sp>
          <p:nvSpPr>
            <p:cNvPr id="54" name="Obdélník 53">
              <a:extLst>
                <a:ext uri="{FF2B5EF4-FFF2-40B4-BE49-F238E27FC236}">
                  <a16:creationId xmlns:a16="http://schemas.microsoft.com/office/drawing/2014/main" id="{56B1C9E5-69A9-717E-A50E-00946495FB39}"/>
                </a:ext>
              </a:extLst>
            </p:cNvPr>
            <p:cNvSpPr/>
            <p:nvPr/>
          </p:nvSpPr>
          <p:spPr>
            <a:xfrm>
              <a:off x="4462797" y="5242264"/>
              <a:ext cx="3334045" cy="5543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5" name="TextovéPole 54">
              <a:extLst>
                <a:ext uri="{FF2B5EF4-FFF2-40B4-BE49-F238E27FC236}">
                  <a16:creationId xmlns:a16="http://schemas.microsoft.com/office/drawing/2014/main" id="{73BC7E1E-70A5-6864-B7A3-A315BB443442}"/>
                </a:ext>
              </a:extLst>
            </p:cNvPr>
            <p:cNvSpPr txBox="1"/>
            <p:nvPr/>
          </p:nvSpPr>
          <p:spPr>
            <a:xfrm rot="16200000">
              <a:off x="8146427" y="5273227"/>
              <a:ext cx="104818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3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Měřicí členy</a:t>
              </a:r>
              <a:br>
                <a:rPr lang="cs-CZ" sz="13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cs-CZ" sz="13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(sensory)</a:t>
              </a:r>
            </a:p>
          </p:txBody>
        </p:sp>
        <p:sp>
          <p:nvSpPr>
            <p:cNvPr id="56" name="TextovéPole 55">
              <a:extLst>
                <a:ext uri="{FF2B5EF4-FFF2-40B4-BE49-F238E27FC236}">
                  <a16:creationId xmlns:a16="http://schemas.microsoft.com/office/drawing/2014/main" id="{0A166104-2D33-F6D8-EEEA-774B2F30EF9C}"/>
                </a:ext>
              </a:extLst>
            </p:cNvPr>
            <p:cNvSpPr txBox="1"/>
            <p:nvPr/>
          </p:nvSpPr>
          <p:spPr>
            <a:xfrm>
              <a:off x="4583876" y="5366337"/>
              <a:ext cx="30569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3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Prostředky organizace dopravy</a:t>
              </a:r>
            </a:p>
          </p:txBody>
        </p: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4E897560-2FC9-ECA0-CFDE-ADEE6CC0DA3A}"/>
                </a:ext>
              </a:extLst>
            </p:cNvPr>
            <p:cNvSpPr txBox="1"/>
            <p:nvPr/>
          </p:nvSpPr>
          <p:spPr>
            <a:xfrm>
              <a:off x="4912201" y="5863545"/>
              <a:ext cx="271692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3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Dopravní infrastruktura</a:t>
              </a:r>
            </a:p>
          </p:txBody>
        </p:sp>
        <p:sp>
          <p:nvSpPr>
            <p:cNvPr id="58" name="Obdélník 57">
              <a:extLst>
                <a:ext uri="{FF2B5EF4-FFF2-40B4-BE49-F238E27FC236}">
                  <a16:creationId xmlns:a16="http://schemas.microsoft.com/office/drawing/2014/main" id="{2A851F18-F7E4-4375-B7BE-4C586F0A70BB}"/>
                </a:ext>
              </a:extLst>
            </p:cNvPr>
            <p:cNvSpPr/>
            <p:nvPr/>
          </p:nvSpPr>
          <p:spPr>
            <a:xfrm>
              <a:off x="8202934" y="4757082"/>
              <a:ext cx="935172" cy="15247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8A3B6DAB-9E5A-5697-CF77-1FA68609E570}"/>
                </a:ext>
              </a:extLst>
            </p:cNvPr>
            <p:cNvSpPr txBox="1"/>
            <p:nvPr/>
          </p:nvSpPr>
          <p:spPr>
            <a:xfrm>
              <a:off x="4819541" y="4841578"/>
              <a:ext cx="271692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3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Dopravní prostředky</a:t>
              </a:r>
            </a:p>
          </p:txBody>
        </p:sp>
        <p:sp>
          <p:nvSpPr>
            <p:cNvPr id="60" name="TextovéPole 59">
              <a:extLst>
                <a:ext uri="{FF2B5EF4-FFF2-40B4-BE49-F238E27FC236}">
                  <a16:creationId xmlns:a16="http://schemas.microsoft.com/office/drawing/2014/main" id="{AAA7CEED-D274-D464-F79F-AF235C655173}"/>
                </a:ext>
              </a:extLst>
            </p:cNvPr>
            <p:cNvSpPr txBox="1"/>
            <p:nvPr/>
          </p:nvSpPr>
          <p:spPr>
            <a:xfrm rot="16200000">
              <a:off x="3084838" y="5216175"/>
              <a:ext cx="104818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3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Akční členy</a:t>
              </a:r>
              <a:br>
                <a:rPr lang="cs-CZ" sz="13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cs-CZ" sz="13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cs-CZ" sz="13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aktory</a:t>
              </a:r>
              <a:r>
                <a:rPr lang="cs-CZ" sz="13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</p:txBody>
        </p:sp>
        <p:sp>
          <p:nvSpPr>
            <p:cNvPr id="61" name="Obdélník 60">
              <a:extLst>
                <a:ext uri="{FF2B5EF4-FFF2-40B4-BE49-F238E27FC236}">
                  <a16:creationId xmlns:a16="http://schemas.microsoft.com/office/drawing/2014/main" id="{25E7BA4F-20D5-8804-FD06-4FA969CC27EB}"/>
                </a:ext>
              </a:extLst>
            </p:cNvPr>
            <p:cNvSpPr/>
            <p:nvPr/>
          </p:nvSpPr>
          <p:spPr>
            <a:xfrm>
              <a:off x="3141345" y="4757082"/>
              <a:ext cx="935172" cy="15247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62" name="Skupina 61">
              <a:extLst>
                <a:ext uri="{FF2B5EF4-FFF2-40B4-BE49-F238E27FC236}">
                  <a16:creationId xmlns:a16="http://schemas.microsoft.com/office/drawing/2014/main" id="{E8A037A2-B072-6DA4-392E-2F40A0B0A2E4}"/>
                </a:ext>
              </a:extLst>
            </p:cNvPr>
            <p:cNvGrpSpPr/>
            <p:nvPr/>
          </p:nvGrpSpPr>
          <p:grpSpPr>
            <a:xfrm>
              <a:off x="4518518" y="1620352"/>
              <a:ext cx="3325906" cy="1524734"/>
              <a:chOff x="326791" y="457266"/>
              <a:chExt cx="3325906" cy="1524734"/>
            </a:xfrm>
          </p:grpSpPr>
          <p:sp>
            <p:nvSpPr>
              <p:cNvPr id="79" name="Obdélník 78">
                <a:extLst>
                  <a:ext uri="{FF2B5EF4-FFF2-40B4-BE49-F238E27FC236}">
                    <a16:creationId xmlns:a16="http://schemas.microsoft.com/office/drawing/2014/main" id="{5B072637-1754-DC7A-53DD-FD1B024316ED}"/>
                  </a:ext>
                </a:extLst>
              </p:cNvPr>
              <p:cNvSpPr/>
              <p:nvPr/>
            </p:nvSpPr>
            <p:spPr>
              <a:xfrm>
                <a:off x="326791" y="457266"/>
                <a:ext cx="3325906" cy="15247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0" name="Obdélník 79">
                <a:extLst>
                  <a:ext uri="{FF2B5EF4-FFF2-40B4-BE49-F238E27FC236}">
                    <a16:creationId xmlns:a16="http://schemas.microsoft.com/office/drawing/2014/main" id="{4DBCC27B-FA26-39B6-5431-5AD4E192ECBA}"/>
                  </a:ext>
                </a:extLst>
              </p:cNvPr>
              <p:cNvSpPr/>
              <p:nvPr/>
            </p:nvSpPr>
            <p:spPr>
              <a:xfrm>
                <a:off x="326791" y="960033"/>
                <a:ext cx="3325906" cy="5543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grpSp>
            <p:nvGrpSpPr>
              <p:cNvPr id="81" name="Skupina 80">
                <a:extLst>
                  <a:ext uri="{FF2B5EF4-FFF2-40B4-BE49-F238E27FC236}">
                    <a16:creationId xmlns:a16="http://schemas.microsoft.com/office/drawing/2014/main" id="{9851AAF0-FCDD-9C57-FA5A-B2536AA01418}"/>
                  </a:ext>
                </a:extLst>
              </p:cNvPr>
              <p:cNvGrpSpPr/>
              <p:nvPr/>
            </p:nvGrpSpPr>
            <p:grpSpPr>
              <a:xfrm>
                <a:off x="451986" y="559347"/>
                <a:ext cx="3137958" cy="1314355"/>
                <a:chOff x="6628364" y="2040455"/>
                <a:chExt cx="3137958" cy="1314355"/>
              </a:xfrm>
            </p:grpSpPr>
            <p:sp>
              <p:nvSpPr>
                <p:cNvPr id="82" name="TextovéPole 81">
                  <a:extLst>
                    <a:ext uri="{FF2B5EF4-FFF2-40B4-BE49-F238E27FC236}">
                      <a16:creationId xmlns:a16="http://schemas.microsoft.com/office/drawing/2014/main" id="{B954EC32-4828-1DD5-6129-FE9DA9173FB8}"/>
                    </a:ext>
                  </a:extLst>
                </p:cNvPr>
                <p:cNvSpPr txBox="1"/>
                <p:nvPr/>
              </p:nvSpPr>
              <p:spPr>
                <a:xfrm>
                  <a:off x="6628364" y="2461681"/>
                  <a:ext cx="3056964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3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Přístup, správa datového skladu, řízení funkcí regulačního členu</a:t>
                  </a:r>
                </a:p>
              </p:txBody>
            </p:sp>
            <p:sp>
              <p:nvSpPr>
                <p:cNvPr id="83" name="TextovéPole 82">
                  <a:extLst>
                    <a:ext uri="{FF2B5EF4-FFF2-40B4-BE49-F238E27FC236}">
                      <a16:creationId xmlns:a16="http://schemas.microsoft.com/office/drawing/2014/main" id="{A9D67135-51F3-9FEB-E8A2-762FCBD9F932}"/>
                    </a:ext>
                  </a:extLst>
                </p:cNvPr>
                <p:cNvSpPr txBox="1"/>
                <p:nvPr/>
              </p:nvSpPr>
              <p:spPr>
                <a:xfrm>
                  <a:off x="6944434" y="3062422"/>
                  <a:ext cx="2716929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3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Datový sklad</a:t>
                  </a:r>
                </a:p>
              </p:txBody>
            </p:sp>
            <p:sp>
              <p:nvSpPr>
                <p:cNvPr id="84" name="TextovéPole 83">
                  <a:extLst>
                    <a:ext uri="{FF2B5EF4-FFF2-40B4-BE49-F238E27FC236}">
                      <a16:creationId xmlns:a16="http://schemas.microsoft.com/office/drawing/2014/main" id="{E771579F-9263-EB4B-535E-BB6FCD04F068}"/>
                    </a:ext>
                  </a:extLst>
                </p:cNvPr>
                <p:cNvSpPr txBox="1"/>
                <p:nvPr/>
              </p:nvSpPr>
              <p:spPr>
                <a:xfrm>
                  <a:off x="6628364" y="2040455"/>
                  <a:ext cx="3137958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3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Funkce organizace DS</a:t>
                  </a:r>
                </a:p>
              </p:txBody>
            </p:sp>
          </p:grpSp>
        </p:grpSp>
        <p:sp>
          <p:nvSpPr>
            <p:cNvPr id="63" name="TextovéPole 62">
              <a:extLst>
                <a:ext uri="{FF2B5EF4-FFF2-40B4-BE49-F238E27FC236}">
                  <a16:creationId xmlns:a16="http://schemas.microsoft.com/office/drawing/2014/main" id="{1B620118-0140-E087-FCE5-43B5D47167F1}"/>
                </a:ext>
              </a:extLst>
            </p:cNvPr>
            <p:cNvSpPr txBox="1"/>
            <p:nvPr/>
          </p:nvSpPr>
          <p:spPr>
            <a:xfrm>
              <a:off x="3777523" y="562878"/>
              <a:ext cx="4489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Regulační členy dopravního systému (DS)</a:t>
              </a:r>
            </a:p>
          </p:txBody>
        </p:sp>
        <p:sp>
          <p:nvSpPr>
            <p:cNvPr id="64" name="TextovéPole 63">
              <a:extLst>
                <a:ext uri="{FF2B5EF4-FFF2-40B4-BE49-F238E27FC236}">
                  <a16:creationId xmlns:a16="http://schemas.microsoft.com/office/drawing/2014/main" id="{79EBB1BE-7881-AE0A-25E8-135C8BAA3D0E}"/>
                </a:ext>
              </a:extLst>
            </p:cNvPr>
            <p:cNvSpPr txBox="1"/>
            <p:nvPr/>
          </p:nvSpPr>
          <p:spPr>
            <a:xfrm>
              <a:off x="5647123" y="3420533"/>
              <a:ext cx="2716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Dopravní informační centrum</a:t>
              </a:r>
              <a:br>
                <a:rPr lang="cs-CZ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cs-CZ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(jeden z regulačních členů DS)</a:t>
              </a:r>
            </a:p>
          </p:txBody>
        </p:sp>
        <p:grpSp>
          <p:nvGrpSpPr>
            <p:cNvPr id="65" name="Skupina 64">
              <a:extLst>
                <a:ext uri="{FF2B5EF4-FFF2-40B4-BE49-F238E27FC236}">
                  <a16:creationId xmlns:a16="http://schemas.microsoft.com/office/drawing/2014/main" id="{CAA8B72C-5B00-2130-9B0F-E6089C098F75}"/>
                </a:ext>
              </a:extLst>
            </p:cNvPr>
            <p:cNvGrpSpPr/>
            <p:nvPr/>
          </p:nvGrpSpPr>
          <p:grpSpPr>
            <a:xfrm>
              <a:off x="5369159" y="3140352"/>
              <a:ext cx="2883173" cy="817157"/>
              <a:chOff x="7457936" y="3194140"/>
              <a:chExt cx="2883173" cy="817157"/>
            </a:xfrm>
          </p:grpSpPr>
          <p:cxnSp>
            <p:nvCxnSpPr>
              <p:cNvPr id="76" name="Přímá spojnice 75">
                <a:extLst>
                  <a:ext uri="{FF2B5EF4-FFF2-40B4-BE49-F238E27FC236}">
                    <a16:creationId xmlns:a16="http://schemas.microsoft.com/office/drawing/2014/main" id="{AB5B89FD-346C-C45F-E2E4-2917725E2B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47287" y="4011297"/>
                <a:ext cx="249382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Přímá spojnice 76">
                <a:extLst>
                  <a:ext uri="{FF2B5EF4-FFF2-40B4-BE49-F238E27FC236}">
                    <a16:creationId xmlns:a16="http://schemas.microsoft.com/office/drawing/2014/main" id="{5C7612A9-2031-16F7-AB75-005B8A138338}"/>
                  </a:ext>
                </a:extLst>
              </p:cNvPr>
              <p:cNvCxnSpPr/>
              <p:nvPr/>
            </p:nvCxnSpPr>
            <p:spPr>
              <a:xfrm flipH="1" flipV="1">
                <a:off x="7521388" y="3194140"/>
                <a:ext cx="325899" cy="81715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Přímá spojnice 77">
                <a:extLst>
                  <a:ext uri="{FF2B5EF4-FFF2-40B4-BE49-F238E27FC236}">
                    <a16:creationId xmlns:a16="http://schemas.microsoft.com/office/drawing/2014/main" id="{4D285EAB-689F-89CA-DA1D-429ABC2C2C51}"/>
                  </a:ext>
                </a:extLst>
              </p:cNvPr>
              <p:cNvCxnSpPr/>
              <p:nvPr/>
            </p:nvCxnSpPr>
            <p:spPr>
              <a:xfrm flipH="1">
                <a:off x="7457936" y="3227595"/>
                <a:ext cx="65562" cy="15614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Přímá spojnice se šipkou 65">
              <a:extLst>
                <a:ext uri="{FF2B5EF4-FFF2-40B4-BE49-F238E27FC236}">
                  <a16:creationId xmlns:a16="http://schemas.microsoft.com/office/drawing/2014/main" id="{17C48F51-AD25-B0C0-9BA4-C9CC0C863E95}"/>
                </a:ext>
              </a:extLst>
            </p:cNvPr>
            <p:cNvCxnSpPr>
              <a:cxnSpLocks/>
            </p:cNvCxnSpPr>
            <p:nvPr/>
          </p:nvCxnSpPr>
          <p:spPr>
            <a:xfrm>
              <a:off x="7796842" y="5490727"/>
              <a:ext cx="40609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se šipkou 66">
              <a:extLst>
                <a:ext uri="{FF2B5EF4-FFF2-40B4-BE49-F238E27FC236}">
                  <a16:creationId xmlns:a16="http://schemas.microsoft.com/office/drawing/2014/main" id="{F8F83707-1268-82EB-B7B6-36FB79A3B13A}"/>
                </a:ext>
              </a:extLst>
            </p:cNvPr>
            <p:cNvCxnSpPr>
              <a:cxnSpLocks/>
            </p:cNvCxnSpPr>
            <p:nvPr/>
          </p:nvCxnSpPr>
          <p:spPr>
            <a:xfrm>
              <a:off x="4076517" y="5519448"/>
              <a:ext cx="40609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římá spojnice se šipkou 67">
              <a:extLst>
                <a:ext uri="{FF2B5EF4-FFF2-40B4-BE49-F238E27FC236}">
                  <a16:creationId xmlns:a16="http://schemas.microsoft.com/office/drawing/2014/main" id="{1A43370E-3E49-0FF4-2DF9-C4DCDE747B1B}"/>
                </a:ext>
              </a:extLst>
            </p:cNvPr>
            <p:cNvCxnSpPr>
              <a:cxnSpLocks/>
            </p:cNvCxnSpPr>
            <p:nvPr/>
          </p:nvCxnSpPr>
          <p:spPr>
            <a:xfrm>
              <a:off x="2735253" y="5519448"/>
              <a:ext cx="40609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nice se šipkou 68">
              <a:extLst>
                <a:ext uri="{FF2B5EF4-FFF2-40B4-BE49-F238E27FC236}">
                  <a16:creationId xmlns:a16="http://schemas.microsoft.com/office/drawing/2014/main" id="{D5F2500E-E497-2DFE-C1E6-2A2E6F11E180}"/>
                </a:ext>
              </a:extLst>
            </p:cNvPr>
            <p:cNvCxnSpPr>
              <a:cxnSpLocks/>
            </p:cNvCxnSpPr>
            <p:nvPr/>
          </p:nvCxnSpPr>
          <p:spPr>
            <a:xfrm>
              <a:off x="9138106" y="5501864"/>
              <a:ext cx="40609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se šipkou 69">
              <a:extLst>
                <a:ext uri="{FF2B5EF4-FFF2-40B4-BE49-F238E27FC236}">
                  <a16:creationId xmlns:a16="http://schemas.microsoft.com/office/drawing/2014/main" id="{AE1E8EB4-29B7-6AD1-EF05-0C979A0874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44198" y="2294255"/>
              <a:ext cx="16940" cy="322519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se šipkou 70">
              <a:extLst>
                <a:ext uri="{FF2B5EF4-FFF2-40B4-BE49-F238E27FC236}">
                  <a16:creationId xmlns:a16="http://schemas.microsoft.com/office/drawing/2014/main" id="{C1C30923-4BC3-244F-53D9-18D207043A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22913" y="2294255"/>
              <a:ext cx="1038225" cy="879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nice se šipkou 71">
              <a:extLst>
                <a:ext uri="{FF2B5EF4-FFF2-40B4-BE49-F238E27FC236}">
                  <a16:creationId xmlns:a16="http://schemas.microsoft.com/office/drawing/2014/main" id="{01FD4AF5-DE3C-F50A-A1C7-8E397C4D65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12216" y="2303046"/>
              <a:ext cx="4485" cy="323405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římá spojnice se šipkou 72">
              <a:extLst>
                <a:ext uri="{FF2B5EF4-FFF2-40B4-BE49-F238E27FC236}">
                  <a16:creationId xmlns:a16="http://schemas.microsoft.com/office/drawing/2014/main" id="{27F60C4D-3241-F38E-0B82-C9CA07FFB362}"/>
                </a:ext>
              </a:extLst>
            </p:cNvPr>
            <p:cNvCxnSpPr>
              <a:cxnSpLocks/>
            </p:cNvCxnSpPr>
            <p:nvPr/>
          </p:nvCxnSpPr>
          <p:spPr>
            <a:xfrm>
              <a:off x="2702940" y="2303046"/>
              <a:ext cx="11522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ovéPole 73">
              <a:extLst>
                <a:ext uri="{FF2B5EF4-FFF2-40B4-BE49-F238E27FC236}">
                  <a16:creationId xmlns:a16="http://schemas.microsoft.com/office/drawing/2014/main" id="{FC21B644-D964-E7EC-6887-B7F46A27ABE9}"/>
                </a:ext>
              </a:extLst>
            </p:cNvPr>
            <p:cNvSpPr txBox="1"/>
            <p:nvPr/>
          </p:nvSpPr>
          <p:spPr>
            <a:xfrm rot="16200000">
              <a:off x="3660936" y="2215454"/>
              <a:ext cx="104818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3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Výstup</a:t>
              </a:r>
            </a:p>
          </p:txBody>
        </p:sp>
        <p:sp>
          <p:nvSpPr>
            <p:cNvPr id="75" name="TextovéPole 74">
              <a:extLst>
                <a:ext uri="{FF2B5EF4-FFF2-40B4-BE49-F238E27FC236}">
                  <a16:creationId xmlns:a16="http://schemas.microsoft.com/office/drawing/2014/main" id="{874F3B8D-548E-9BF3-4D5B-6B329A1527B5}"/>
                </a:ext>
              </a:extLst>
            </p:cNvPr>
            <p:cNvSpPr txBox="1"/>
            <p:nvPr/>
          </p:nvSpPr>
          <p:spPr>
            <a:xfrm rot="16200000">
              <a:off x="7592748" y="2215454"/>
              <a:ext cx="104818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3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Vstup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172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C5D6A9C-04EC-49F4-9844-0DEEB7FCEDB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2" t="16297" r="25453" b="20526"/>
          <a:stretch/>
        </p:blipFill>
        <p:spPr bwMode="auto">
          <a:xfrm>
            <a:off x="5101164" y="1453888"/>
            <a:ext cx="6140787" cy="5041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EF9D64C-30D4-40C5-BF14-C0C0D851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0" y="702156"/>
            <a:ext cx="11104841" cy="823596"/>
          </a:xfrm>
        </p:spPr>
        <p:txBody>
          <a:bodyPr>
            <a:normAutofit/>
          </a:bodyPr>
          <a:lstStyle/>
          <a:p>
            <a:r>
              <a:rPr lang="cs-CZ" sz="3200" dirty="0"/>
              <a:t>Model dopravního informačního členu DS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ADE548-9286-484F-8D74-1E1FBEB07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DF8C45-F097-467F-B1D9-080D0CF59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655" y="2048256"/>
            <a:ext cx="4146257" cy="3342813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3600"/>
              <a:buFont typeface="Arial"/>
              <a:buChar char="•"/>
            </a:pPr>
            <a:r>
              <a:rPr lang="cs-CZ" sz="2400" dirty="0"/>
              <a:t>Statické informace</a:t>
            </a:r>
          </a:p>
          <a:p>
            <a:pPr marL="342900" lvl="0" indent="-34290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3600"/>
              <a:buFont typeface="Arial"/>
              <a:buChar char="•"/>
            </a:pPr>
            <a:r>
              <a:rPr lang="cs-CZ" sz="2400" dirty="0"/>
              <a:t>Dynamické informace</a:t>
            </a:r>
          </a:p>
          <a:p>
            <a:pPr marL="342900" lvl="0" indent="-34290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3600"/>
              <a:buFont typeface="Arial"/>
              <a:buChar char="•"/>
            </a:pPr>
            <a:r>
              <a:rPr lang="cs-CZ" sz="2400" dirty="0"/>
              <a:t>Semi-dynamické informace</a:t>
            </a:r>
          </a:p>
        </p:txBody>
      </p:sp>
    </p:spTree>
    <p:extLst>
      <p:ext uri="{BB962C8B-B14F-4D97-AF65-F5344CB8AC3E}">
        <p14:creationId xmlns:p14="http://schemas.microsoft.com/office/powerpoint/2010/main" val="243167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9D64C-30D4-40C5-BF14-C0C0D851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11" y="355552"/>
            <a:ext cx="11104841" cy="823596"/>
          </a:xfrm>
        </p:spPr>
        <p:txBody>
          <a:bodyPr>
            <a:normAutofit/>
          </a:bodyPr>
          <a:lstStyle/>
          <a:p>
            <a:r>
              <a:rPr lang="cs-CZ" sz="3200" dirty="0"/>
              <a:t>Klíčoví hráči v dopravním systému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ADE548-9286-484F-8D74-1E1FBEB07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3ED974E1-B627-6CC4-78C3-935B6BE84484}"/>
              </a:ext>
            </a:extLst>
          </p:cNvPr>
          <p:cNvGrpSpPr/>
          <p:nvPr/>
        </p:nvGrpSpPr>
        <p:grpSpPr>
          <a:xfrm>
            <a:off x="1171050" y="1252728"/>
            <a:ext cx="9198246" cy="5536311"/>
            <a:chOff x="1198482" y="177278"/>
            <a:chExt cx="9639890" cy="6374903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D8423C9F-7819-2B53-A4C7-DB055643A6F7}"/>
                </a:ext>
              </a:extLst>
            </p:cNvPr>
            <p:cNvGrpSpPr/>
            <p:nvPr/>
          </p:nvGrpSpPr>
          <p:grpSpPr>
            <a:xfrm>
              <a:off x="2960995" y="283361"/>
              <a:ext cx="6156960" cy="6156960"/>
              <a:chOff x="2949843" y="312418"/>
              <a:chExt cx="6156960" cy="6156960"/>
            </a:xfrm>
          </p:grpSpPr>
          <p:sp>
            <p:nvSpPr>
              <p:cNvPr id="40" name="Ovál 39">
                <a:extLst>
                  <a:ext uri="{FF2B5EF4-FFF2-40B4-BE49-F238E27FC236}">
                    <a16:creationId xmlns:a16="http://schemas.microsoft.com/office/drawing/2014/main" id="{B62B16B8-5D5E-25A5-504D-78F3B68B39FB}"/>
                  </a:ext>
                </a:extLst>
              </p:cNvPr>
              <p:cNvSpPr/>
              <p:nvPr/>
            </p:nvSpPr>
            <p:spPr>
              <a:xfrm>
                <a:off x="2949843" y="312418"/>
                <a:ext cx="6156960" cy="61569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57DE1C05-363D-1120-F321-F98A03F4ECB0}"/>
                  </a:ext>
                </a:extLst>
              </p:cNvPr>
              <p:cNvSpPr txBox="1"/>
              <p:nvPr/>
            </p:nvSpPr>
            <p:spPr>
              <a:xfrm>
                <a:off x="5093536" y="3126843"/>
                <a:ext cx="17914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Dopravní</a:t>
                </a:r>
                <a:br>
                  <a:rPr lang="cs-CZ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cs-CZ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systém</a:t>
                </a:r>
              </a:p>
            </p:txBody>
          </p:sp>
        </p:grpSp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5B8B92A3-060B-E460-197E-EC930A558D25}"/>
                </a:ext>
              </a:extLst>
            </p:cNvPr>
            <p:cNvGrpSpPr/>
            <p:nvPr/>
          </p:nvGrpSpPr>
          <p:grpSpPr>
            <a:xfrm>
              <a:off x="6517216" y="1593869"/>
              <a:ext cx="3983268" cy="811190"/>
              <a:chOff x="895537" y="928219"/>
              <a:chExt cx="2804808" cy="538071"/>
            </a:xfrm>
            <a:solidFill>
              <a:schemeClr val="bg1"/>
            </a:solidFill>
          </p:grpSpPr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79A8DCAF-AA8E-C724-2351-45EF9888C650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6E5239D2-E0FD-48E3-223A-646BDFA43786}"/>
                  </a:ext>
                </a:extLst>
              </p:cNvPr>
              <p:cNvSpPr txBox="1"/>
              <p:nvPr/>
            </p:nvSpPr>
            <p:spPr>
              <a:xfrm>
                <a:off x="1038127" y="1050522"/>
                <a:ext cx="2519627" cy="3266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KH3 - </a:t>
                </a:r>
                <a:r>
                  <a:rPr lang="cs-CZ" sz="1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Dopravní podniky, dopravci, profesní sdružení dopravců</a:t>
                </a:r>
              </a:p>
            </p:txBody>
          </p:sp>
        </p:grpSp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83025B0A-2300-D9B9-FA11-7083F1243834}"/>
                </a:ext>
              </a:extLst>
            </p:cNvPr>
            <p:cNvGrpSpPr/>
            <p:nvPr/>
          </p:nvGrpSpPr>
          <p:grpSpPr>
            <a:xfrm>
              <a:off x="6855104" y="3017653"/>
              <a:ext cx="3983268" cy="811190"/>
              <a:chOff x="895537" y="928219"/>
              <a:chExt cx="2804808" cy="538071"/>
            </a:xfrm>
          </p:grpSpPr>
          <p:sp>
            <p:nvSpPr>
              <p:cNvPr id="36" name="Obdélník 35">
                <a:extLst>
                  <a:ext uri="{FF2B5EF4-FFF2-40B4-BE49-F238E27FC236}">
                    <a16:creationId xmlns:a16="http://schemas.microsoft.com/office/drawing/2014/main" id="{78AE6A3F-9418-7FE0-B474-F05A5DF1A660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D894D890-A3A9-7184-84AF-F806A7F58928}"/>
                  </a:ext>
                </a:extLst>
              </p:cNvPr>
              <p:cNvSpPr txBox="1"/>
              <p:nvPr/>
            </p:nvSpPr>
            <p:spPr>
              <a:xfrm>
                <a:off x="1038127" y="1050522"/>
                <a:ext cx="2519627" cy="326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KH4</a:t>
                </a:r>
                <a:r>
                  <a:rPr lang="cs-CZ" sz="1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Výrobci, dodavatelé a poskytovatelé ITS služeb, dodavatelé dat, profesní sdružení</a:t>
                </a:r>
              </a:p>
            </p:txBody>
          </p:sp>
        </p:grpSp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59345DBC-715E-E826-E8B2-0D372F003100}"/>
                </a:ext>
              </a:extLst>
            </p:cNvPr>
            <p:cNvGrpSpPr/>
            <p:nvPr/>
          </p:nvGrpSpPr>
          <p:grpSpPr>
            <a:xfrm>
              <a:off x="1600139" y="1592491"/>
              <a:ext cx="3983268" cy="811190"/>
              <a:chOff x="895537" y="928219"/>
              <a:chExt cx="2804808" cy="538071"/>
            </a:xfrm>
            <a:solidFill>
              <a:schemeClr val="bg1"/>
            </a:solidFill>
          </p:grpSpPr>
          <p:sp>
            <p:nvSpPr>
              <p:cNvPr id="34" name="Obdélník 33">
                <a:extLst>
                  <a:ext uri="{FF2B5EF4-FFF2-40B4-BE49-F238E27FC236}">
                    <a16:creationId xmlns:a16="http://schemas.microsoft.com/office/drawing/2014/main" id="{2E622DC2-2703-0A43-7019-3FAFB8F83C8D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8B52CAEC-A410-AEAD-A186-48947A8F4E0F}"/>
                  </a:ext>
                </a:extLst>
              </p:cNvPr>
              <p:cNvSpPr txBox="1"/>
              <p:nvPr/>
            </p:nvSpPr>
            <p:spPr>
              <a:xfrm>
                <a:off x="1043561" y="985321"/>
                <a:ext cx="2519627" cy="4593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KH10</a:t>
                </a:r>
                <a:r>
                  <a:rPr lang="cs-CZ" sz="1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</a:t>
                </a:r>
                <a:r>
                  <a:rPr lang="it-IT" sz="1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Výrobci, distributoři energií pro dopravu, provozovatelé plnicích a dobíjecích stanic</a:t>
                </a:r>
                <a:endParaRPr lang="cs-CZ" sz="13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62340B87-D963-E386-5D20-ECF08B16E92F}"/>
                </a:ext>
              </a:extLst>
            </p:cNvPr>
            <p:cNvGrpSpPr/>
            <p:nvPr/>
          </p:nvGrpSpPr>
          <p:grpSpPr>
            <a:xfrm>
              <a:off x="1198482" y="3017653"/>
              <a:ext cx="3983268" cy="811190"/>
              <a:chOff x="895537" y="928219"/>
              <a:chExt cx="2804808" cy="538071"/>
            </a:xfrm>
            <a:solidFill>
              <a:schemeClr val="bg1"/>
            </a:solidFill>
          </p:grpSpPr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05CB3C59-1624-0B93-ABA2-F4ED1A4ECA95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6C10FE7E-A64B-15AA-7AD6-855D3331345B}"/>
                  </a:ext>
                </a:extLst>
              </p:cNvPr>
              <p:cNvSpPr txBox="1"/>
              <p:nvPr/>
            </p:nvSpPr>
            <p:spPr>
              <a:xfrm>
                <a:off x="1038127" y="1050522"/>
                <a:ext cx="2519627" cy="3266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KH9 - </a:t>
                </a:r>
                <a:r>
                  <a:rPr lang="cs-CZ" sz="1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Řidiči, cestující a jejich zástupci a sdružení</a:t>
                </a:r>
              </a:p>
            </p:txBody>
          </p:sp>
        </p:grpSp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FA92A897-7CE8-F881-A92A-CEE217801960}"/>
                </a:ext>
              </a:extLst>
            </p:cNvPr>
            <p:cNvGrpSpPr/>
            <p:nvPr/>
          </p:nvGrpSpPr>
          <p:grpSpPr>
            <a:xfrm>
              <a:off x="6535567" y="4443461"/>
              <a:ext cx="3983268" cy="811190"/>
              <a:chOff x="895537" y="928219"/>
              <a:chExt cx="2804808" cy="538071"/>
            </a:xfrm>
            <a:solidFill>
              <a:schemeClr val="bg1"/>
            </a:solidFill>
          </p:grpSpPr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A1D744EB-6CF1-92F5-CCA9-B6B35751C3B0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9451B6F5-9308-C624-52A3-11B0898A78A0}"/>
                  </a:ext>
                </a:extLst>
              </p:cNvPr>
              <p:cNvSpPr txBox="1"/>
              <p:nvPr/>
            </p:nvSpPr>
            <p:spPr>
              <a:xfrm>
                <a:off x="1038126" y="1050522"/>
                <a:ext cx="2566910" cy="3266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KH5 - </a:t>
                </a:r>
                <a:r>
                  <a:rPr lang="cs-CZ" sz="1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Výrobci vozidel a jejich OEM dodavatelé, výrobci ITS zařízení, profesní sdružení</a:t>
                </a:r>
              </a:p>
            </p:txBody>
          </p:sp>
        </p:grpSp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D00811E8-ED29-3E78-1577-0DB7F7A312FE}"/>
                </a:ext>
              </a:extLst>
            </p:cNvPr>
            <p:cNvGrpSpPr/>
            <p:nvPr/>
          </p:nvGrpSpPr>
          <p:grpSpPr>
            <a:xfrm>
              <a:off x="1636779" y="4443125"/>
              <a:ext cx="3983268" cy="811190"/>
              <a:chOff x="895537" y="928219"/>
              <a:chExt cx="2804808" cy="538071"/>
            </a:xfrm>
            <a:solidFill>
              <a:schemeClr val="bg1"/>
            </a:solidFill>
          </p:grpSpPr>
          <p:sp>
            <p:nvSpPr>
              <p:cNvPr id="28" name="Obdélník 27">
                <a:extLst>
                  <a:ext uri="{FF2B5EF4-FFF2-40B4-BE49-F238E27FC236}">
                    <a16:creationId xmlns:a16="http://schemas.microsoft.com/office/drawing/2014/main" id="{66CE9497-C6C7-0544-AF42-28CB1BA1F532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46663045-2965-C596-3EE1-8110D210894F}"/>
                  </a:ext>
                </a:extLst>
              </p:cNvPr>
              <p:cNvSpPr txBox="1"/>
              <p:nvPr/>
            </p:nvSpPr>
            <p:spPr>
              <a:xfrm>
                <a:off x="1038127" y="1050522"/>
                <a:ext cx="2519627" cy="1939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KH8 - </a:t>
                </a:r>
                <a:r>
                  <a:rPr lang="cs-CZ" sz="1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Vědecko-výzkumné instituce</a:t>
                </a:r>
              </a:p>
            </p:txBody>
          </p:sp>
        </p:grpSp>
        <p:grpSp>
          <p:nvGrpSpPr>
            <p:cNvPr id="16" name="Skupina 15">
              <a:extLst>
                <a:ext uri="{FF2B5EF4-FFF2-40B4-BE49-F238E27FC236}">
                  <a16:creationId xmlns:a16="http://schemas.microsoft.com/office/drawing/2014/main" id="{D7BF3476-E293-D997-099A-C7CC8DB89F3D}"/>
                </a:ext>
              </a:extLst>
            </p:cNvPr>
            <p:cNvGrpSpPr/>
            <p:nvPr/>
          </p:nvGrpSpPr>
          <p:grpSpPr>
            <a:xfrm>
              <a:off x="6220923" y="177278"/>
              <a:ext cx="3983268" cy="811190"/>
              <a:chOff x="895537" y="928219"/>
              <a:chExt cx="2804808" cy="538071"/>
            </a:xfrm>
            <a:solidFill>
              <a:schemeClr val="bg1"/>
            </a:solidFill>
          </p:grpSpPr>
          <p:sp>
            <p:nvSpPr>
              <p:cNvPr id="26" name="Obdélník 25">
                <a:extLst>
                  <a:ext uri="{FF2B5EF4-FFF2-40B4-BE49-F238E27FC236}">
                    <a16:creationId xmlns:a16="http://schemas.microsoft.com/office/drawing/2014/main" id="{08C0815D-B155-A1D0-26AF-B6B658AD869F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B57972CC-7366-21A5-A547-E9F0569E8102}"/>
                  </a:ext>
                </a:extLst>
              </p:cNvPr>
              <p:cNvSpPr txBox="1"/>
              <p:nvPr/>
            </p:nvSpPr>
            <p:spPr>
              <a:xfrm>
                <a:off x="1038127" y="1050522"/>
                <a:ext cx="2519627" cy="3266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KH2 - </a:t>
                </a:r>
                <a:r>
                  <a:rPr lang="pl-PL" sz="1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Správci a vlastníci dopravních infrastruktur</a:t>
                </a:r>
                <a:endParaRPr lang="cs-CZ" sz="13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7" name="Skupina 16">
              <a:extLst>
                <a:ext uri="{FF2B5EF4-FFF2-40B4-BE49-F238E27FC236}">
                  <a16:creationId xmlns:a16="http://schemas.microsoft.com/office/drawing/2014/main" id="{E681E0C1-9B2E-59EE-D5AF-77DEF6BE6EBC}"/>
                </a:ext>
              </a:extLst>
            </p:cNvPr>
            <p:cNvGrpSpPr/>
            <p:nvPr/>
          </p:nvGrpSpPr>
          <p:grpSpPr>
            <a:xfrm>
              <a:off x="1839281" y="5731672"/>
              <a:ext cx="3983268" cy="811190"/>
              <a:chOff x="895537" y="928219"/>
              <a:chExt cx="2804808" cy="538071"/>
            </a:xfrm>
            <a:solidFill>
              <a:schemeClr val="bg1"/>
            </a:solidFill>
          </p:grpSpPr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7F58B42C-ACA4-F610-9484-D3EBEC5864A0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9B5E8731-1F85-13BC-C2DE-3D7DECC107E8}"/>
                  </a:ext>
                </a:extLst>
              </p:cNvPr>
              <p:cNvSpPr txBox="1"/>
              <p:nvPr/>
            </p:nvSpPr>
            <p:spPr>
              <a:xfrm>
                <a:off x="1038127" y="1050522"/>
                <a:ext cx="2519627" cy="3266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KH7 - </a:t>
                </a:r>
                <a:r>
                  <a:rPr lang="cs-CZ" sz="1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Média a poskytovatelé dopravně-informačních služeb,</a:t>
                </a:r>
              </a:p>
            </p:txBody>
          </p:sp>
        </p:grpSp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200A88F7-9A5B-27BC-F40C-A7C088237AA4}"/>
                </a:ext>
              </a:extLst>
            </p:cNvPr>
            <p:cNvGrpSpPr/>
            <p:nvPr/>
          </p:nvGrpSpPr>
          <p:grpSpPr>
            <a:xfrm>
              <a:off x="6263281" y="5740991"/>
              <a:ext cx="3983268" cy="811190"/>
              <a:chOff x="895537" y="928219"/>
              <a:chExt cx="2804808" cy="538071"/>
            </a:xfrm>
            <a:solidFill>
              <a:schemeClr val="bg1"/>
            </a:solidFill>
          </p:grpSpPr>
          <p:sp>
            <p:nvSpPr>
              <p:cNvPr id="22" name="Obdélník 21">
                <a:extLst>
                  <a:ext uri="{FF2B5EF4-FFF2-40B4-BE49-F238E27FC236}">
                    <a16:creationId xmlns:a16="http://schemas.microsoft.com/office/drawing/2014/main" id="{285650BC-2213-7572-5A38-7206AC9C8D87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39CF1B7F-588C-C47C-4A99-09699316BE52}"/>
                  </a:ext>
                </a:extLst>
              </p:cNvPr>
              <p:cNvSpPr txBox="1"/>
              <p:nvPr/>
            </p:nvSpPr>
            <p:spPr>
              <a:xfrm>
                <a:off x="1038127" y="1050522"/>
                <a:ext cx="2519627" cy="3266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KH6 - </a:t>
                </a:r>
                <a:r>
                  <a:rPr lang="cs-CZ" sz="1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Dopravní plánování, stavební firmy, </a:t>
                </a:r>
                <a:r>
                  <a:rPr lang="cs-CZ" sz="13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inženýring</a:t>
                </a:r>
                <a:r>
                  <a:rPr lang="cs-CZ" sz="1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projekční kanceláře</a:t>
                </a:r>
              </a:p>
            </p:txBody>
          </p:sp>
        </p:grpSp>
        <p:grpSp>
          <p:nvGrpSpPr>
            <p:cNvPr id="19" name="Skupina 18">
              <a:extLst>
                <a:ext uri="{FF2B5EF4-FFF2-40B4-BE49-F238E27FC236}">
                  <a16:creationId xmlns:a16="http://schemas.microsoft.com/office/drawing/2014/main" id="{052B39F8-CF7F-96BC-5E9B-359D4CA8C9A2}"/>
                </a:ext>
              </a:extLst>
            </p:cNvPr>
            <p:cNvGrpSpPr/>
            <p:nvPr/>
          </p:nvGrpSpPr>
          <p:grpSpPr>
            <a:xfrm>
              <a:off x="1842553" y="180820"/>
              <a:ext cx="3983268" cy="811190"/>
              <a:chOff x="895537" y="928219"/>
              <a:chExt cx="2804808" cy="538071"/>
            </a:xfrm>
            <a:solidFill>
              <a:schemeClr val="bg1"/>
            </a:solidFill>
          </p:grpSpPr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A08DE596-6DC6-297B-3273-A4F6674439C4}"/>
                  </a:ext>
                </a:extLst>
              </p:cNvPr>
              <p:cNvSpPr/>
              <p:nvPr/>
            </p:nvSpPr>
            <p:spPr>
              <a:xfrm>
                <a:off x="895537" y="928219"/>
                <a:ext cx="2804808" cy="538071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AEC398E4-5180-6041-C4EE-1CCBCAD0EE93}"/>
                  </a:ext>
                </a:extLst>
              </p:cNvPr>
              <p:cNvSpPr txBox="1"/>
              <p:nvPr/>
            </p:nvSpPr>
            <p:spPr>
              <a:xfrm>
                <a:off x="1038127" y="1050522"/>
                <a:ext cx="2519627" cy="3266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KH1</a:t>
                </a:r>
                <a:r>
                  <a:rPr lang="cs-CZ" sz="1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Státní správa a samospráva, podřízené složky a organizace,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116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9D64C-30D4-40C5-BF14-C0C0D851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68233" y="3022410"/>
            <a:ext cx="6080633" cy="722376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Vymezení </a:t>
            </a:r>
            <a:r>
              <a:rPr lang="cs-CZ" sz="3600" dirty="0" err="1"/>
              <a:t>Dic</a:t>
            </a:r>
            <a:r>
              <a:rPr lang="cs-CZ" sz="3600" dirty="0"/>
              <a:t> dle TP 172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ADE548-9286-484F-8D74-1E1FBEB07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Obrázek 7" descr="Obsah obrázku stůl&#10;&#10;Popis byl vytvořen automaticky">
            <a:extLst>
              <a:ext uri="{FF2B5EF4-FFF2-40B4-BE49-F238E27FC236}">
                <a16:creationId xmlns:a16="http://schemas.microsoft.com/office/drawing/2014/main" id="{9FF5A7F4-03AC-4D57-B8FE-04C4232BCA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39" y="407289"/>
            <a:ext cx="10771632" cy="645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0197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124_CzechBus_INTENS_Vojta_v05" id="{339810E5-A119-44CE-AA61-2765AB263A97}" vid="{7A18401E-EBCD-41C7-A805-62C4710AB4A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Sablona_SDT_ctvrtek</Template>
  <TotalTime>303</TotalTime>
  <Words>846</Words>
  <Application>Microsoft Office PowerPoint</Application>
  <PresentationFormat>Širokoúhlá obrazovka</PresentationFormat>
  <Paragraphs>120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Franklin Gothic Book</vt:lpstr>
      <vt:lpstr>Tahoma</vt:lpstr>
      <vt:lpstr>Wingdings 2</vt:lpstr>
      <vt:lpstr>DividendVTI</vt:lpstr>
      <vt:lpstr>Příprava TP 172 – Dopravní informační centra</vt:lpstr>
      <vt:lpstr>Osnova prezentace</vt:lpstr>
      <vt:lpstr>Současný stav TP 172</vt:lpstr>
      <vt:lpstr>Revize TP 172</vt:lpstr>
      <vt:lpstr>Řešitel</vt:lpstr>
      <vt:lpstr>Základní model organizace dopravního systému</vt:lpstr>
      <vt:lpstr>Model dopravního informačního členu DS</vt:lpstr>
      <vt:lpstr>Klíčoví hráči v dopravním systému </vt:lpstr>
      <vt:lpstr>Vymezení Dic dle TP 172</vt:lpstr>
      <vt:lpstr>Dic dle TP 172</vt:lpstr>
      <vt:lpstr>Organizační rámec</vt:lpstr>
      <vt:lpstr>Prezentace aplikace PowerPoint</vt:lpstr>
      <vt:lpstr>Informační architektura DIC</vt:lpstr>
      <vt:lpstr>Informační architektura NDIC</vt:lpstr>
      <vt:lpstr>Závěr</vt:lpstr>
      <vt:lpstr>Děkujeme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Rozvoj kooperativních systémů a služeb C-ITS v Brněnské metropolitní oblasti</dc:title>
  <dc:creator>Štěpán Srp</dc:creator>
  <cp:lastModifiedBy>Roman Srp</cp:lastModifiedBy>
  <cp:revision>21</cp:revision>
  <cp:lastPrinted>2022-09-20T10:01:51Z</cp:lastPrinted>
  <dcterms:created xsi:type="dcterms:W3CDTF">2021-06-23T14:28:42Z</dcterms:created>
  <dcterms:modified xsi:type="dcterms:W3CDTF">2022-12-09T09:04:11Z</dcterms:modified>
</cp:coreProperties>
</file>